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algn="l" rtl="0" fontAlgn="base">
      <a:spcBef>
        <a:spcPct val="0"/>
      </a:spcBef>
      <a:spcAft>
        <a:spcPct val="0"/>
      </a:spcAft>
      <a:defRPr sz="1400" kern="1200">
        <a:solidFill>
          <a:srgbClr val="000000"/>
        </a:solidFill>
        <a:latin typeface="Arial" charset="0"/>
        <a:ea typeface="+mn-ea"/>
        <a:cs typeface="Arial" charset="0"/>
        <a:sym typeface="Arial" charset="0"/>
      </a:defRPr>
    </a:lvl1pPr>
    <a:lvl2pPr marL="457200" algn="l" rtl="0" fontAlgn="base">
      <a:spcBef>
        <a:spcPct val="0"/>
      </a:spcBef>
      <a:spcAft>
        <a:spcPct val="0"/>
      </a:spcAft>
      <a:defRPr sz="1400" kern="1200">
        <a:solidFill>
          <a:srgbClr val="000000"/>
        </a:solidFill>
        <a:latin typeface="Arial" charset="0"/>
        <a:ea typeface="+mn-ea"/>
        <a:cs typeface="Arial" charset="0"/>
        <a:sym typeface="Arial" charset="0"/>
      </a:defRPr>
    </a:lvl2pPr>
    <a:lvl3pPr marL="914400" algn="l" rtl="0" fontAlgn="base">
      <a:spcBef>
        <a:spcPct val="0"/>
      </a:spcBef>
      <a:spcAft>
        <a:spcPct val="0"/>
      </a:spcAft>
      <a:defRPr sz="1400" kern="1200">
        <a:solidFill>
          <a:srgbClr val="000000"/>
        </a:solidFill>
        <a:latin typeface="Arial" charset="0"/>
        <a:ea typeface="+mn-ea"/>
        <a:cs typeface="Arial" charset="0"/>
        <a:sym typeface="Arial" charset="0"/>
      </a:defRPr>
    </a:lvl3pPr>
    <a:lvl4pPr marL="1371600" algn="l" rtl="0" fontAlgn="base">
      <a:spcBef>
        <a:spcPct val="0"/>
      </a:spcBef>
      <a:spcAft>
        <a:spcPct val="0"/>
      </a:spcAft>
      <a:defRPr sz="1400" kern="1200">
        <a:solidFill>
          <a:srgbClr val="000000"/>
        </a:solidFill>
        <a:latin typeface="Arial" charset="0"/>
        <a:ea typeface="+mn-ea"/>
        <a:cs typeface="Arial" charset="0"/>
        <a:sym typeface="Arial" charset="0"/>
      </a:defRPr>
    </a:lvl4pPr>
    <a:lvl5pPr marL="1828800" algn="l" rtl="0" fontAlgn="base">
      <a:spcBef>
        <a:spcPct val="0"/>
      </a:spcBef>
      <a:spcAft>
        <a:spcPct val="0"/>
      </a:spcAft>
      <a:defRPr sz="1400" kern="1200">
        <a:solidFill>
          <a:srgbClr val="000000"/>
        </a:solidFill>
        <a:latin typeface="Arial" charset="0"/>
        <a:ea typeface="+mn-ea"/>
        <a:cs typeface="Arial" charset="0"/>
        <a:sym typeface="Arial" charset="0"/>
      </a:defRPr>
    </a:lvl5pPr>
    <a:lvl6pPr marL="2286000" algn="l" defTabSz="914400" rtl="0" eaLnBrk="1" latinLnBrk="0" hangingPunct="1">
      <a:defRPr sz="1400" kern="1200">
        <a:solidFill>
          <a:srgbClr val="000000"/>
        </a:solidFill>
        <a:latin typeface="Arial" charset="0"/>
        <a:ea typeface="+mn-ea"/>
        <a:cs typeface="Arial" charset="0"/>
        <a:sym typeface="Arial" charset="0"/>
      </a:defRPr>
    </a:lvl6pPr>
    <a:lvl7pPr marL="2743200" algn="l" defTabSz="914400" rtl="0" eaLnBrk="1" latinLnBrk="0" hangingPunct="1">
      <a:defRPr sz="1400" kern="1200">
        <a:solidFill>
          <a:srgbClr val="000000"/>
        </a:solidFill>
        <a:latin typeface="Arial" charset="0"/>
        <a:ea typeface="+mn-ea"/>
        <a:cs typeface="Arial" charset="0"/>
        <a:sym typeface="Arial" charset="0"/>
      </a:defRPr>
    </a:lvl7pPr>
    <a:lvl8pPr marL="3200400" algn="l" defTabSz="914400" rtl="0" eaLnBrk="1" latinLnBrk="0" hangingPunct="1">
      <a:defRPr sz="1400" kern="1200">
        <a:solidFill>
          <a:srgbClr val="000000"/>
        </a:solidFill>
        <a:latin typeface="Arial" charset="0"/>
        <a:ea typeface="+mn-ea"/>
        <a:cs typeface="Arial" charset="0"/>
        <a:sym typeface="Arial" charset="0"/>
      </a:defRPr>
    </a:lvl8pPr>
    <a:lvl9pPr marL="3657600" algn="l" defTabSz="914400" rtl="0" eaLnBrk="1" latinLnBrk="0" hangingPunct="1">
      <a:defRPr sz="1400" kern="1200">
        <a:solidFill>
          <a:srgbClr val="000000"/>
        </a:solidFill>
        <a:latin typeface="Arial" charset="0"/>
        <a:ea typeface="+mn-ea"/>
        <a:cs typeface="Arial" charset="0"/>
        <a:sym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E750CD42-ABCA-447D-BA6C-5427C68B2360}">
  <a:tblStyle styleId="{E750CD42-ABCA-447D-BA6C-5427C68B2360}"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4B683061-756D-47E5-9D37-759B21F0D874}" styleName="Table_1">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Arial"/>
          <a:ea typeface="Arial"/>
          <a:cs typeface="Arial"/>
        </a:font>
        <a:schemeClr val="lt1"/>
      </a:tcTxStyle>
      <a:tcStyle>
        <a:tcBdr/>
        <a:fill>
          <a:solidFill>
            <a:schemeClr val="accent5"/>
          </a:solidFill>
        </a:fill>
      </a:tcStyle>
    </a:lastCol>
    <a:firstCol>
      <a:tcTxStyle b="on" i="off">
        <a:font>
          <a:latin typeface="Arial"/>
          <a:ea typeface="Arial"/>
          <a:cs typeface="Arial"/>
        </a:font>
        <a:schemeClr val="lt1"/>
      </a:tcTxStyle>
      <a:tcStyle>
        <a:tcBdr/>
        <a:fill>
          <a:solidFill>
            <a:schemeClr val="accent5"/>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5"/>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5"/>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360" y="-67"/>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Google Shape;3;n"/>
          <p:cNvSpPr>
            <a:spLocks noGrp="1" noRot="1"/>
          </p:cNvSpPr>
          <p:nvPr>
            <p:ph type="sldImg" idx="2"/>
          </p:nvPr>
        </p:nvSpPr>
        <p:spPr bwMode="auto">
          <a:xfrm>
            <a:off x="1143000" y="685800"/>
            <a:ext cx="4572000" cy="3429000"/>
          </a:xfrm>
          <a:custGeom>
            <a:avLst/>
            <a:gdLst/>
            <a:ahLst/>
            <a:cxnLst>
              <a:cxn ang="0">
                <a:pos x="0" y="0"/>
              </a:cxn>
              <a:cxn ang="0">
                <a:pos x="120000" y="0"/>
              </a:cxn>
              <a:cxn ang="0">
                <a:pos x="120000" y="120000"/>
              </a:cxn>
              <a:cxn ang="0">
                <a:pos x="0" y="120000"/>
              </a:cxn>
            </a:cxnLst>
            <a:rect l="0" t="0"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95" name="Google Shape;4;n"/>
          <p:cNvSpPr txBox="1">
            <a:spLocks noGrp="1"/>
          </p:cNvSpPr>
          <p:nvPr>
            <p:ph type="body" idx="1"/>
          </p:nvPr>
        </p:nvSpPr>
        <p:spPr bwMode="auto">
          <a:xfrm>
            <a:off x="685800" y="4343400"/>
            <a:ext cx="5486400" cy="4114800"/>
          </a:xfrm>
          <a:prstGeom prst="rect">
            <a:avLst/>
          </a:prstGeom>
          <a:noFill/>
          <a:ln w="9525">
            <a:noFill/>
            <a:miter lim="800000"/>
            <a:headEnd/>
            <a:tailEnd/>
          </a:ln>
        </p:spPr>
        <p:txBody>
          <a:bodyPr vert="horz" wrap="square" lIns="91425" tIns="91425" rIns="91425" bIns="91425" numCol="1" anchor="t" anchorCtr="0" compatLnSpc="1">
            <a:prstTxWarp prst="textNoShape">
              <a:avLst/>
            </a:prstTxWarp>
          </a:bodyPr>
          <a:lstStyle/>
          <a:p>
            <a:pPr lvl="0"/>
            <a:endParaRPr lang="en-CA" smtClean="0">
              <a:sym typeface="Arial"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1pPr>
    <a:lvl2pPr marL="742950" lvl="1" indent="-285750"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2pPr>
    <a:lvl3pPr marL="1143000" lvl="2" indent="-228600"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3pPr>
    <a:lvl4pPr marL="1600200" lvl="3" indent="-228600"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4pPr>
    <a:lvl5pPr marL="2057400" lvl="4" indent="-228600"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241" name="Google Shape;32;p1:notes"/>
          <p:cNvSpPr txBox="1">
            <a:spLocks noGrp="1"/>
          </p:cNvSpPr>
          <p:nvPr>
            <p:ph type="body" idx="1"/>
          </p:nvPr>
        </p:nvSpPr>
        <p:spPr>
          <a:ln/>
        </p:spPr>
        <p:txBody>
          <a:bodyPr/>
          <a:lstStyle/>
          <a:p>
            <a:pPr marL="0" indent="0" eaLnBrk="1" hangingPunct="1">
              <a:buSzPts val="1100"/>
            </a:pPr>
            <a:endParaRPr lang="en-CA" sz="1100" smtClean="0">
              <a:latin typeface="Arial" charset="0"/>
              <a:cs typeface="Arial" charset="0"/>
            </a:endParaRPr>
          </a:p>
        </p:txBody>
      </p:sp>
      <p:sp>
        <p:nvSpPr>
          <p:cNvPr id="10242" name="Google Shape;33;p1:notes"/>
          <p:cNvSpPr>
            <a:spLocks noGrp="1" noRot="1"/>
          </p:cNvSpPr>
          <p:nvPr>
            <p:ph type="sldImg" idx="2"/>
          </p:nvPr>
        </p:nvSpPr>
        <p:spPr>
          <a:xfrm>
            <a:off x="381000" y="685800"/>
            <a:ext cx="6096000" cy="3429000"/>
          </a:xfrm>
          <a:noFill/>
          <a:ln>
            <a:headEnd/>
            <a:tailEn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3" name="Google Shape;95;g48558e6957_0_0:notes"/>
          <p:cNvSpPr txBox="1">
            <a:spLocks noGrp="1"/>
          </p:cNvSpPr>
          <p:nvPr>
            <p:ph type="body" idx="1"/>
          </p:nvPr>
        </p:nvSpPr>
        <p:spPr>
          <a:ln/>
        </p:spPr>
        <p:txBody>
          <a:bodyPr/>
          <a:lstStyle/>
          <a:p>
            <a:pPr marL="0" indent="0" eaLnBrk="1" hangingPunct="1">
              <a:buSzPts val="1100"/>
            </a:pPr>
            <a:endParaRPr lang="en-CA" sz="1100" smtClean="0">
              <a:latin typeface="Arial" charset="0"/>
              <a:cs typeface="Arial" charset="0"/>
            </a:endParaRPr>
          </a:p>
        </p:txBody>
      </p:sp>
      <p:sp>
        <p:nvSpPr>
          <p:cNvPr id="28674" name="Google Shape;96;g48558e6957_0_0:notes"/>
          <p:cNvSpPr>
            <a:spLocks noGrp="1" noRot="1"/>
          </p:cNvSpPr>
          <p:nvPr>
            <p:ph type="sldImg" idx="2"/>
          </p:nvPr>
        </p:nvSpPr>
        <p:spPr>
          <a:noFill/>
          <a:ln>
            <a:headEnd/>
            <a:tailEn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1" name="Google Shape;106;g48558e6957_0_10:notes"/>
          <p:cNvSpPr>
            <a:spLocks noGrp="1" noRot="1"/>
          </p:cNvSpPr>
          <p:nvPr>
            <p:ph type="sldImg" idx="2"/>
          </p:nvPr>
        </p:nvSpPr>
        <p:spPr>
          <a:noFill/>
          <a:ln>
            <a:headEnd/>
            <a:tailEnd/>
          </a:ln>
        </p:spPr>
      </p:sp>
      <p:sp>
        <p:nvSpPr>
          <p:cNvPr id="30722" name="Google Shape;107;g48558e6957_0_10:notes"/>
          <p:cNvSpPr txBox="1">
            <a:spLocks noGrp="1"/>
          </p:cNvSpPr>
          <p:nvPr>
            <p:ph type="body" idx="1"/>
          </p:nvPr>
        </p:nvSpPr>
        <p:spPr>
          <a:ln/>
        </p:spPr>
        <p:txBody>
          <a:bodyPr/>
          <a:lstStyle/>
          <a:p>
            <a:pPr marL="0" indent="0" eaLnBrk="1" hangingPunct="1">
              <a:buSzPts val="1100"/>
            </a:pPr>
            <a:endParaRPr lang="en-CA" sz="1100"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89" name="Google Shape;37;p3:notes"/>
          <p:cNvSpPr txBox="1">
            <a:spLocks noGrp="1"/>
          </p:cNvSpPr>
          <p:nvPr>
            <p:ph type="body" idx="1"/>
          </p:nvPr>
        </p:nvSpPr>
        <p:spPr>
          <a:ln/>
        </p:spPr>
        <p:txBody>
          <a:bodyPr/>
          <a:lstStyle/>
          <a:p>
            <a:pPr marL="0" indent="0" eaLnBrk="1" hangingPunct="1">
              <a:buSzPts val="1100"/>
            </a:pPr>
            <a:endParaRPr lang="en-CA" sz="1100" smtClean="0">
              <a:latin typeface="Arial" charset="0"/>
              <a:cs typeface="Arial" charset="0"/>
            </a:endParaRPr>
          </a:p>
        </p:txBody>
      </p:sp>
      <p:sp>
        <p:nvSpPr>
          <p:cNvPr id="12290" name="Google Shape;38;p3:notes"/>
          <p:cNvSpPr>
            <a:spLocks noGrp="1" noRot="1"/>
          </p:cNvSpPr>
          <p:nvPr>
            <p:ph type="sldImg" idx="2"/>
          </p:nvPr>
        </p:nvSpPr>
        <p:spPr>
          <a:noFill/>
          <a:ln>
            <a:headEnd/>
            <a:tailEn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7" name="Google Shape;43;p4:notes"/>
          <p:cNvSpPr txBox="1">
            <a:spLocks noGrp="1"/>
          </p:cNvSpPr>
          <p:nvPr>
            <p:ph type="body" idx="1"/>
          </p:nvPr>
        </p:nvSpPr>
        <p:spPr>
          <a:ln/>
        </p:spPr>
        <p:txBody>
          <a:bodyPr/>
          <a:lstStyle/>
          <a:p>
            <a:pPr marL="0" indent="0" eaLnBrk="1" hangingPunct="1">
              <a:buSzPts val="1100"/>
            </a:pPr>
            <a:endParaRPr lang="en-CA" sz="1100" smtClean="0">
              <a:latin typeface="Arial" charset="0"/>
              <a:cs typeface="Arial" charset="0"/>
            </a:endParaRPr>
          </a:p>
        </p:txBody>
      </p:sp>
      <p:sp>
        <p:nvSpPr>
          <p:cNvPr id="14338" name="Google Shape;44;p4:notes"/>
          <p:cNvSpPr>
            <a:spLocks noGrp="1" noRot="1"/>
          </p:cNvSpPr>
          <p:nvPr>
            <p:ph type="sldImg" idx="2"/>
          </p:nvPr>
        </p:nvSpPr>
        <p:spPr>
          <a:noFill/>
          <a:ln>
            <a:headEnd/>
            <a:tailEn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5" name="Google Shape;49;p5:notes"/>
          <p:cNvSpPr txBox="1">
            <a:spLocks noGrp="1"/>
          </p:cNvSpPr>
          <p:nvPr>
            <p:ph type="body" idx="1"/>
          </p:nvPr>
        </p:nvSpPr>
        <p:spPr>
          <a:ln/>
        </p:spPr>
        <p:txBody>
          <a:bodyPr/>
          <a:lstStyle/>
          <a:p>
            <a:pPr marL="0" indent="0" eaLnBrk="1" hangingPunct="1">
              <a:buSzPts val="1100"/>
            </a:pPr>
            <a:endParaRPr lang="en-CA" sz="1100" smtClean="0">
              <a:latin typeface="Arial" charset="0"/>
              <a:cs typeface="Arial" charset="0"/>
            </a:endParaRPr>
          </a:p>
        </p:txBody>
      </p:sp>
      <p:sp>
        <p:nvSpPr>
          <p:cNvPr id="16386" name="Google Shape;50;p5:notes"/>
          <p:cNvSpPr>
            <a:spLocks noGrp="1" noRot="1"/>
          </p:cNvSpPr>
          <p:nvPr>
            <p:ph type="sldImg" idx="2"/>
          </p:nvPr>
        </p:nvSpPr>
        <p:spPr>
          <a:noFill/>
          <a:ln>
            <a:headEnd/>
            <a:tailEn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3" name="Google Shape;59;p6:notes"/>
          <p:cNvSpPr txBox="1">
            <a:spLocks noGrp="1"/>
          </p:cNvSpPr>
          <p:nvPr>
            <p:ph type="body" idx="1"/>
          </p:nvPr>
        </p:nvSpPr>
        <p:spPr>
          <a:ln/>
        </p:spPr>
        <p:txBody>
          <a:bodyPr/>
          <a:lstStyle/>
          <a:p>
            <a:pPr marL="0" indent="0" eaLnBrk="1" hangingPunct="1">
              <a:buSzPts val="1100"/>
            </a:pPr>
            <a:endParaRPr lang="en-CA" sz="1100" smtClean="0">
              <a:latin typeface="Arial" charset="0"/>
              <a:cs typeface="Arial" charset="0"/>
            </a:endParaRPr>
          </a:p>
        </p:txBody>
      </p:sp>
      <p:sp>
        <p:nvSpPr>
          <p:cNvPr id="18434" name="Google Shape;60;p6:notes"/>
          <p:cNvSpPr>
            <a:spLocks noGrp="1" noRot="1"/>
          </p:cNvSpPr>
          <p:nvPr>
            <p:ph type="sldImg" idx="2"/>
          </p:nvPr>
        </p:nvSpPr>
        <p:spPr>
          <a:noFill/>
          <a:ln>
            <a:headEnd/>
            <a:tailEn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1" name="Google Shape;67;p7:notes"/>
          <p:cNvSpPr txBox="1">
            <a:spLocks noGrp="1"/>
          </p:cNvSpPr>
          <p:nvPr>
            <p:ph type="body" idx="1"/>
          </p:nvPr>
        </p:nvSpPr>
        <p:spPr>
          <a:ln/>
        </p:spPr>
        <p:txBody>
          <a:bodyPr/>
          <a:lstStyle/>
          <a:p>
            <a:pPr marL="0" indent="0" eaLnBrk="1" hangingPunct="1">
              <a:buSzPts val="1100"/>
            </a:pPr>
            <a:endParaRPr lang="en-CA" sz="1100" smtClean="0">
              <a:latin typeface="Arial" charset="0"/>
              <a:cs typeface="Arial" charset="0"/>
            </a:endParaRPr>
          </a:p>
        </p:txBody>
      </p:sp>
      <p:sp>
        <p:nvSpPr>
          <p:cNvPr id="20482" name="Google Shape;68;p7:notes"/>
          <p:cNvSpPr>
            <a:spLocks noGrp="1" noRot="1"/>
          </p:cNvSpPr>
          <p:nvPr>
            <p:ph type="sldImg" idx="2"/>
          </p:nvPr>
        </p:nvSpPr>
        <p:spPr>
          <a:noFill/>
          <a:ln>
            <a:headEnd/>
            <a:tailEn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29" name="Google Shape;73;p8:notes"/>
          <p:cNvSpPr txBox="1">
            <a:spLocks noGrp="1"/>
          </p:cNvSpPr>
          <p:nvPr>
            <p:ph type="body" idx="1"/>
          </p:nvPr>
        </p:nvSpPr>
        <p:spPr>
          <a:ln/>
        </p:spPr>
        <p:txBody>
          <a:bodyPr/>
          <a:lstStyle/>
          <a:p>
            <a:pPr marL="0" indent="0" eaLnBrk="1" hangingPunct="1">
              <a:buSzPts val="1100"/>
            </a:pPr>
            <a:endParaRPr lang="en-CA" sz="1100" smtClean="0">
              <a:latin typeface="Arial" charset="0"/>
              <a:cs typeface="Arial" charset="0"/>
            </a:endParaRPr>
          </a:p>
        </p:txBody>
      </p:sp>
      <p:sp>
        <p:nvSpPr>
          <p:cNvPr id="22530" name="Google Shape;74;p8:notes"/>
          <p:cNvSpPr>
            <a:spLocks noGrp="1" noRot="1"/>
          </p:cNvSpPr>
          <p:nvPr>
            <p:ph type="sldImg" idx="2"/>
          </p:nvPr>
        </p:nvSpPr>
        <p:spPr>
          <a:noFill/>
          <a:ln>
            <a:headEnd/>
            <a:tailEn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7" name="Google Shape;79;p9:notes"/>
          <p:cNvSpPr txBox="1">
            <a:spLocks noGrp="1"/>
          </p:cNvSpPr>
          <p:nvPr>
            <p:ph type="body" idx="1"/>
          </p:nvPr>
        </p:nvSpPr>
        <p:spPr>
          <a:ln/>
        </p:spPr>
        <p:txBody>
          <a:bodyPr/>
          <a:lstStyle/>
          <a:p>
            <a:pPr marL="0" indent="0" eaLnBrk="1" hangingPunct="1">
              <a:buSzPts val="1100"/>
            </a:pPr>
            <a:endParaRPr lang="en-CA" sz="1100" smtClean="0">
              <a:latin typeface="Arial" charset="0"/>
              <a:cs typeface="Arial" charset="0"/>
            </a:endParaRPr>
          </a:p>
        </p:txBody>
      </p:sp>
      <p:sp>
        <p:nvSpPr>
          <p:cNvPr id="24578" name="Google Shape;80;p9:notes"/>
          <p:cNvSpPr>
            <a:spLocks noGrp="1" noRot="1"/>
          </p:cNvSpPr>
          <p:nvPr>
            <p:ph type="sldImg" idx="2"/>
          </p:nvPr>
        </p:nvSpPr>
        <p:spPr>
          <a:noFill/>
          <a:ln>
            <a:headEnd/>
            <a:tailEn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5" name="Google Shape;85;p12:notes"/>
          <p:cNvSpPr txBox="1">
            <a:spLocks noGrp="1"/>
          </p:cNvSpPr>
          <p:nvPr>
            <p:ph type="body" idx="1"/>
          </p:nvPr>
        </p:nvSpPr>
        <p:spPr>
          <a:ln/>
        </p:spPr>
        <p:txBody>
          <a:bodyPr/>
          <a:lstStyle/>
          <a:p>
            <a:pPr marL="0" indent="0" eaLnBrk="1" hangingPunct="1">
              <a:buSzPts val="1100"/>
            </a:pPr>
            <a:endParaRPr lang="en-CA" sz="1100" smtClean="0">
              <a:latin typeface="Arial" charset="0"/>
              <a:cs typeface="Arial" charset="0"/>
            </a:endParaRPr>
          </a:p>
        </p:txBody>
      </p:sp>
      <p:sp>
        <p:nvSpPr>
          <p:cNvPr id="26626" name="Google Shape;86;p12:notes"/>
          <p:cNvSpPr>
            <a:spLocks noGrp="1" noRot="1"/>
          </p:cNvSpPr>
          <p:nvPr>
            <p:ph type="sldImg" idx="2"/>
          </p:nvPr>
        </p:nvSpPr>
        <p:spPr>
          <a:noFill/>
          <a:ln>
            <a:headEnd/>
            <a:tailEnd/>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bg>
      <p:bgPr>
        <a:blipFill dpi="0" rotWithShape="0">
          <a:blip r:embed="rId2"/>
          <a:srcRect/>
          <a:stretch>
            <a:fillRect/>
          </a:stretch>
        </a:blipFill>
        <a:effectLst/>
      </p:bgPr>
    </p:bg>
    <p:spTree>
      <p:nvGrpSpPr>
        <p:cNvPr id="1" name="Shape 6"/>
        <p:cNvGrpSpPr/>
        <p:nvPr/>
      </p:nvGrpSpPr>
      <p:grpSpPr>
        <a:xfrm>
          <a:off x="0" y="0"/>
          <a:ext cx="0" cy="0"/>
          <a:chOff x="0" y="0"/>
          <a:chExt cx="0" cy="0"/>
        </a:xfrm>
      </p:grpSpPr>
      <p:sp>
        <p:nvSpPr>
          <p:cNvPr id="7" name="Google Shape;7;p2"/>
          <p:cNvSpPr txBox="1">
            <a:spLocks noGrp="1"/>
          </p:cNvSpPr>
          <p:nvPr>
            <p:ph type="title"/>
          </p:nvPr>
        </p:nvSpPr>
        <p:spPr>
          <a:xfrm>
            <a:off x="709247" y="4175125"/>
            <a:ext cx="8000999"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lt1"/>
              </a:buClr>
              <a:buSzPts val="4400"/>
              <a:buFont typeface="Arial"/>
              <a:buNone/>
              <a:defRPr sz="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p:cSld name="Text">
    <p:bg>
      <p:bgPr>
        <a:blipFill dpi="0" rotWithShape="0">
          <a:blip r:embed="rId2"/>
          <a:srcRect/>
          <a:stretch>
            <a:fillRect/>
          </a:stretch>
        </a:blipFill>
        <a:effectLst/>
      </p:bgPr>
    </p:bg>
    <p:spTree>
      <p:nvGrpSpPr>
        <p:cNvPr id="1" name="Shape 8"/>
        <p:cNvGrpSpPr/>
        <p:nvPr/>
      </p:nvGrpSpPr>
      <p:grpSpPr>
        <a:xfrm>
          <a:off x="0" y="0"/>
          <a:ext cx="0" cy="0"/>
          <a:chOff x="0" y="0"/>
          <a:chExt cx="0" cy="0"/>
        </a:xfrm>
      </p:grpSpPr>
      <p:cxnSp>
        <p:nvCxnSpPr>
          <p:cNvPr id="4" name="Google Shape;11;p3"/>
          <p:cNvCxnSpPr>
            <a:cxnSpLocks noChangeShapeType="1"/>
          </p:cNvCxnSpPr>
          <p:nvPr/>
        </p:nvCxnSpPr>
        <p:spPr bwMode="auto">
          <a:xfrm>
            <a:off x="838200" y="1055688"/>
            <a:ext cx="10515600" cy="0"/>
          </a:xfrm>
          <a:prstGeom prst="straightConnector1">
            <a:avLst/>
          </a:prstGeom>
          <a:noFill/>
          <a:ln w="57150">
            <a:solidFill>
              <a:srgbClr val="00568B"/>
            </a:solidFill>
            <a:miter lim="800000"/>
            <a:headEnd type="none" w="sm" len="sm"/>
            <a:tailEnd type="none" w="sm" len="sm"/>
          </a:ln>
        </p:spPr>
      </p:cxnSp>
      <p:sp>
        <p:nvSpPr>
          <p:cNvPr id="9" name="Google Shape;9;p3"/>
          <p:cNvSpPr txBox="1">
            <a:spLocks noGrp="1"/>
          </p:cNvSpPr>
          <p:nvPr>
            <p:ph type="title"/>
          </p:nvPr>
        </p:nvSpPr>
        <p:spPr>
          <a:xfrm>
            <a:off x="838200" y="365125"/>
            <a:ext cx="10515600" cy="57272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595959"/>
              </a:buClr>
              <a:buSzPts val="3500"/>
              <a:buFont typeface="Arial"/>
              <a:buNone/>
              <a:defRPr sz="3500" b="0" i="0" u="none" strike="noStrike" cap="none">
                <a:solidFill>
                  <a:srgbClr val="595959"/>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 name="Google Shape;10;p3"/>
          <p:cNvSpPr txBox="1">
            <a:spLocks noGrp="1"/>
          </p:cNvSpPr>
          <p:nvPr>
            <p:ph type="body" idx="1"/>
          </p:nvPr>
        </p:nvSpPr>
        <p:spPr>
          <a:xfrm>
            <a:off x="838200" y="1335943"/>
            <a:ext cx="6605954" cy="41152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Arial"/>
                <a:ea typeface="Arial"/>
                <a:cs typeface="Arial"/>
                <a:sym typeface="Arial"/>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Arial"/>
                <a:ea typeface="Arial"/>
                <a:cs typeface="Arial"/>
                <a:sym typeface="Arial"/>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ext + Image">
  <p:cSld name="Text + Image">
    <p:bg>
      <p:bgPr>
        <a:blipFill dpi="0" rotWithShape="0">
          <a:blip r:embed="rId2"/>
          <a:srcRect/>
          <a:stretch>
            <a:fillRect/>
          </a:stretch>
        </a:blipFill>
        <a:effectLst/>
      </p:bgPr>
    </p:bg>
    <p:spTree>
      <p:nvGrpSpPr>
        <p:cNvPr id="1" name="Shape 12"/>
        <p:cNvGrpSpPr/>
        <p:nvPr/>
      </p:nvGrpSpPr>
      <p:grpSpPr>
        <a:xfrm>
          <a:off x="0" y="0"/>
          <a:ext cx="0" cy="0"/>
          <a:chOff x="0" y="0"/>
          <a:chExt cx="0" cy="0"/>
        </a:xfrm>
      </p:grpSpPr>
      <p:cxnSp>
        <p:nvCxnSpPr>
          <p:cNvPr id="5" name="Google Shape;15;p4"/>
          <p:cNvCxnSpPr>
            <a:cxnSpLocks noChangeShapeType="1"/>
          </p:cNvCxnSpPr>
          <p:nvPr/>
        </p:nvCxnSpPr>
        <p:spPr bwMode="auto">
          <a:xfrm>
            <a:off x="838200" y="1055688"/>
            <a:ext cx="10515600" cy="0"/>
          </a:xfrm>
          <a:prstGeom prst="straightConnector1">
            <a:avLst/>
          </a:prstGeom>
          <a:noFill/>
          <a:ln w="57150">
            <a:solidFill>
              <a:srgbClr val="00568B"/>
            </a:solidFill>
            <a:miter lim="800000"/>
            <a:headEnd type="none" w="sm" len="sm"/>
            <a:tailEnd type="none" w="sm" len="sm"/>
          </a:ln>
        </p:spPr>
      </p:cxnSp>
      <p:sp>
        <p:nvSpPr>
          <p:cNvPr id="13" name="Google Shape;13;p4"/>
          <p:cNvSpPr txBox="1">
            <a:spLocks noGrp="1"/>
          </p:cNvSpPr>
          <p:nvPr>
            <p:ph type="title"/>
          </p:nvPr>
        </p:nvSpPr>
        <p:spPr>
          <a:xfrm>
            <a:off x="838200" y="365125"/>
            <a:ext cx="10515600" cy="57272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595959"/>
              </a:buClr>
              <a:buSzPts val="3500"/>
              <a:buFont typeface="Arial"/>
              <a:buNone/>
              <a:defRPr sz="3500" b="0" i="0" u="none" strike="noStrike" cap="none">
                <a:solidFill>
                  <a:srgbClr val="595959"/>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 name="Google Shape;14;p4"/>
          <p:cNvSpPr txBox="1">
            <a:spLocks noGrp="1"/>
          </p:cNvSpPr>
          <p:nvPr>
            <p:ph type="body" idx="1"/>
          </p:nvPr>
        </p:nvSpPr>
        <p:spPr>
          <a:xfrm>
            <a:off x="838200" y="1335943"/>
            <a:ext cx="6605954" cy="41152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Arial"/>
                <a:ea typeface="Arial"/>
                <a:cs typeface="Arial"/>
                <a:sym typeface="Arial"/>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Arial"/>
                <a:ea typeface="Arial"/>
                <a:cs typeface="Arial"/>
                <a:sym typeface="Arial"/>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6" name="Google Shape;16;p4"/>
          <p:cNvSpPr>
            <a:spLocks noGrp="1"/>
          </p:cNvSpPr>
          <p:nvPr>
            <p:ph type="pic" idx="2"/>
          </p:nvPr>
        </p:nvSpPr>
        <p:spPr>
          <a:xfrm>
            <a:off x="7631112" y="1336675"/>
            <a:ext cx="3722687" cy="41148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lvl="0"/>
            <a:endParaRPr noProof="0">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_2">
  <p:cSld name="Image_2">
    <p:bg>
      <p:bgPr>
        <a:blipFill dpi="0" rotWithShape="0">
          <a:blip r:embed="rId2"/>
          <a:srcRect/>
          <a:stretch>
            <a:fillRect/>
          </a:stretch>
        </a:blipFill>
        <a:effectLst/>
      </p:bgPr>
    </p:bg>
    <p:spTree>
      <p:nvGrpSpPr>
        <p:cNvPr id="1" name="Shape 17"/>
        <p:cNvGrpSpPr/>
        <p:nvPr/>
      </p:nvGrpSpPr>
      <p:grpSpPr>
        <a:xfrm>
          <a:off x="0" y="0"/>
          <a:ext cx="0" cy="0"/>
          <a:chOff x="0" y="0"/>
          <a:chExt cx="0" cy="0"/>
        </a:xfrm>
      </p:grpSpPr>
      <p:cxnSp>
        <p:nvCxnSpPr>
          <p:cNvPr id="6" name="Google Shape;20;p5"/>
          <p:cNvCxnSpPr>
            <a:cxnSpLocks noChangeShapeType="1"/>
          </p:cNvCxnSpPr>
          <p:nvPr/>
        </p:nvCxnSpPr>
        <p:spPr bwMode="auto">
          <a:xfrm>
            <a:off x="838200" y="1055688"/>
            <a:ext cx="10515600" cy="0"/>
          </a:xfrm>
          <a:prstGeom prst="straightConnector1">
            <a:avLst/>
          </a:prstGeom>
          <a:noFill/>
          <a:ln w="57150">
            <a:solidFill>
              <a:srgbClr val="00568B"/>
            </a:solidFill>
            <a:miter lim="800000"/>
            <a:headEnd type="none" w="sm" len="sm"/>
            <a:tailEnd type="none" w="sm" len="sm"/>
          </a:ln>
        </p:spPr>
      </p:cxnSp>
      <p:sp>
        <p:nvSpPr>
          <p:cNvPr id="18" name="Google Shape;18;p5"/>
          <p:cNvSpPr txBox="1">
            <a:spLocks noGrp="1"/>
          </p:cNvSpPr>
          <p:nvPr>
            <p:ph type="title"/>
          </p:nvPr>
        </p:nvSpPr>
        <p:spPr>
          <a:xfrm>
            <a:off x="838200" y="365125"/>
            <a:ext cx="10515600" cy="57272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595959"/>
              </a:buClr>
              <a:buSzPts val="3500"/>
              <a:buFont typeface="Arial"/>
              <a:buNone/>
              <a:defRPr sz="3500" b="0" i="0" u="none" strike="noStrike" cap="none">
                <a:solidFill>
                  <a:srgbClr val="595959"/>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 name="Google Shape;19;p5"/>
          <p:cNvSpPr txBox="1">
            <a:spLocks noGrp="1"/>
          </p:cNvSpPr>
          <p:nvPr>
            <p:ph type="body" idx="1"/>
          </p:nvPr>
        </p:nvSpPr>
        <p:spPr>
          <a:xfrm>
            <a:off x="838200" y="1335943"/>
            <a:ext cx="6605954" cy="41152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Arial"/>
                <a:ea typeface="Arial"/>
                <a:cs typeface="Arial"/>
                <a:sym typeface="Arial"/>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Arial"/>
                <a:ea typeface="Arial"/>
                <a:cs typeface="Arial"/>
                <a:sym typeface="Arial"/>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1" name="Google Shape;21;p5"/>
          <p:cNvSpPr>
            <a:spLocks noGrp="1"/>
          </p:cNvSpPr>
          <p:nvPr>
            <p:ph type="pic" idx="2"/>
          </p:nvPr>
        </p:nvSpPr>
        <p:spPr>
          <a:xfrm>
            <a:off x="7631112" y="3434862"/>
            <a:ext cx="3722687" cy="201637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lvl="0"/>
            <a:endParaRPr noProof="0">
              <a:sym typeface="Arial"/>
            </a:endParaRPr>
          </a:p>
        </p:txBody>
      </p:sp>
      <p:sp>
        <p:nvSpPr>
          <p:cNvPr id="22" name="Google Shape;22;p5"/>
          <p:cNvSpPr>
            <a:spLocks noGrp="1"/>
          </p:cNvSpPr>
          <p:nvPr>
            <p:ph type="pic" idx="3"/>
          </p:nvPr>
        </p:nvSpPr>
        <p:spPr>
          <a:xfrm>
            <a:off x="7631112" y="1335943"/>
            <a:ext cx="3722687" cy="1958242"/>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lvl="0"/>
            <a:endParaRPr noProof="0">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Image">
  <p:cSld name="Image">
    <p:bg>
      <p:bgPr>
        <a:blipFill dpi="0" rotWithShape="0">
          <a:blip r:embed="rId2"/>
          <a:srcRect/>
          <a:stretch>
            <a:fillRect/>
          </a:stretch>
        </a:blipFill>
        <a:effectLst/>
      </p:bgPr>
    </p:bg>
    <p:spTree>
      <p:nvGrpSpPr>
        <p:cNvPr id="1" name="Shape 23"/>
        <p:cNvGrpSpPr/>
        <p:nvPr/>
      </p:nvGrpSpPr>
      <p:grpSpPr>
        <a:xfrm>
          <a:off x="0" y="0"/>
          <a:ext cx="0" cy="0"/>
          <a:chOff x="0" y="0"/>
          <a:chExt cx="0" cy="0"/>
        </a:xfrm>
      </p:grpSpPr>
      <p:cxnSp>
        <p:nvCxnSpPr>
          <p:cNvPr id="4" name="Google Shape;25;p6"/>
          <p:cNvCxnSpPr>
            <a:cxnSpLocks noChangeShapeType="1"/>
          </p:cNvCxnSpPr>
          <p:nvPr/>
        </p:nvCxnSpPr>
        <p:spPr bwMode="auto">
          <a:xfrm>
            <a:off x="838200" y="1055688"/>
            <a:ext cx="10515600" cy="0"/>
          </a:xfrm>
          <a:prstGeom prst="straightConnector1">
            <a:avLst/>
          </a:prstGeom>
          <a:noFill/>
          <a:ln w="57150">
            <a:solidFill>
              <a:srgbClr val="00568B"/>
            </a:solidFill>
            <a:miter lim="800000"/>
            <a:headEnd type="none" w="sm" len="sm"/>
            <a:tailEnd type="none" w="sm" len="sm"/>
          </a:ln>
        </p:spPr>
      </p:cxnSp>
      <p:sp>
        <p:nvSpPr>
          <p:cNvPr id="24" name="Google Shape;24;p6"/>
          <p:cNvSpPr txBox="1">
            <a:spLocks noGrp="1"/>
          </p:cNvSpPr>
          <p:nvPr>
            <p:ph type="title"/>
          </p:nvPr>
        </p:nvSpPr>
        <p:spPr>
          <a:xfrm>
            <a:off x="838200" y="365125"/>
            <a:ext cx="10515600" cy="57272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595959"/>
              </a:buClr>
              <a:buSzPts val="3500"/>
              <a:buFont typeface="Arial"/>
              <a:buNone/>
              <a:defRPr sz="3500" b="0" i="0" u="none" strike="noStrike" cap="none">
                <a:solidFill>
                  <a:srgbClr val="595959"/>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6" name="Google Shape;26;p6"/>
          <p:cNvSpPr>
            <a:spLocks noGrp="1"/>
          </p:cNvSpPr>
          <p:nvPr>
            <p:ph type="pic" idx="2"/>
          </p:nvPr>
        </p:nvSpPr>
        <p:spPr>
          <a:xfrm>
            <a:off x="838200" y="1230313"/>
            <a:ext cx="10515600" cy="419735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lvl="0"/>
            <a:endParaRPr noProof="0">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hart">
  <p:cSld name="Chart">
    <p:bg>
      <p:bgPr>
        <a:blipFill dpi="0" rotWithShape="0">
          <a:blip r:embed="rId2"/>
          <a:srcRect/>
          <a:stretch>
            <a:fillRect/>
          </a:stretch>
        </a:blipFill>
        <a:effectLst/>
      </p:bgPr>
    </p:bg>
    <p:spTree>
      <p:nvGrpSpPr>
        <p:cNvPr id="1" name="Shape 27"/>
        <p:cNvGrpSpPr/>
        <p:nvPr/>
      </p:nvGrpSpPr>
      <p:grpSpPr>
        <a:xfrm>
          <a:off x="0" y="0"/>
          <a:ext cx="0" cy="0"/>
          <a:chOff x="0" y="0"/>
          <a:chExt cx="0" cy="0"/>
        </a:xfrm>
      </p:grpSpPr>
      <p:cxnSp>
        <p:nvCxnSpPr>
          <p:cNvPr id="4" name="Google Shape;29;p7"/>
          <p:cNvCxnSpPr>
            <a:cxnSpLocks noChangeShapeType="1"/>
          </p:cNvCxnSpPr>
          <p:nvPr/>
        </p:nvCxnSpPr>
        <p:spPr bwMode="auto">
          <a:xfrm>
            <a:off x="838200" y="1055688"/>
            <a:ext cx="10515600" cy="0"/>
          </a:xfrm>
          <a:prstGeom prst="straightConnector1">
            <a:avLst/>
          </a:prstGeom>
          <a:noFill/>
          <a:ln w="57150">
            <a:solidFill>
              <a:srgbClr val="00568B"/>
            </a:solidFill>
            <a:miter lim="800000"/>
            <a:headEnd type="none" w="sm" len="sm"/>
            <a:tailEnd type="none" w="sm" len="sm"/>
          </a:ln>
        </p:spPr>
      </p:cxnSp>
      <p:sp>
        <p:nvSpPr>
          <p:cNvPr id="28" name="Google Shape;28;p7"/>
          <p:cNvSpPr txBox="1">
            <a:spLocks noGrp="1"/>
          </p:cNvSpPr>
          <p:nvPr>
            <p:ph type="title"/>
          </p:nvPr>
        </p:nvSpPr>
        <p:spPr>
          <a:xfrm>
            <a:off x="838200" y="365125"/>
            <a:ext cx="10515600" cy="57272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595959"/>
              </a:buClr>
              <a:buSzPts val="3500"/>
              <a:buFont typeface="Arial"/>
              <a:buNone/>
              <a:defRPr sz="3500" b="0" i="0" u="none" strike="noStrike" cap="none">
                <a:solidFill>
                  <a:srgbClr val="595959"/>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 name="Google Shape;30;p7"/>
          <p:cNvSpPr>
            <a:spLocks noGrp="1"/>
          </p:cNvSpPr>
          <p:nvPr>
            <p:ph type="chart" idx="2"/>
          </p:nvPr>
        </p:nvSpPr>
        <p:spPr>
          <a:xfrm>
            <a:off x="838200" y="1208088"/>
            <a:ext cx="10515600" cy="418452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pPr lvl="0"/>
            <a:endParaRPr noProof="0">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sldNum="0" hdr="0" ftr="0" dt="0"/>
  <p:txStyles>
    <p:title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1pPr>
      <a:lvl2pPr lvl="1"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2pPr>
      <a:lvl3pPr lvl="2"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3pPr>
      <a:lvl4pPr lvl="3"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4pPr>
      <a:lvl5pPr lvl="4"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1pPr>
      <a:lvl2pPr lvl="1"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2pPr>
      <a:lvl3pPr lvl="2"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3pPr>
      <a:lvl4pPr lvl="3"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4pPr>
      <a:lvl5pPr lvl="4"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Google Shape;35;p8"/>
          <p:cNvSpPr txBox="1">
            <a:spLocks noGrp="1"/>
          </p:cNvSpPr>
          <p:nvPr>
            <p:ph type="ctrTitle"/>
          </p:nvPr>
        </p:nvSpPr>
        <p:spPr bwMode="auto">
          <a:xfrm>
            <a:off x="139700" y="1573213"/>
            <a:ext cx="12052300" cy="995362"/>
          </a:xfrm>
          <a:noFill/>
          <a:ln>
            <a:miter lim="800000"/>
            <a:headEnd/>
            <a:tailEnd/>
          </a:ln>
        </p:spPr>
        <p:txBody>
          <a:bodyPr vert="horz" numCol="1" compatLnSpc="1">
            <a:prstTxWarp prst="textNoShape">
              <a:avLst/>
            </a:prstTxWarp>
          </a:bodyPr>
          <a:lstStyle/>
          <a:p>
            <a:pPr algn="ctr" eaLnBrk="1" hangingPunct="1">
              <a:spcBef>
                <a:spcPct val="0"/>
              </a:spcBef>
              <a:spcAft>
                <a:spcPct val="0"/>
              </a:spcAft>
              <a:buClr>
                <a:srgbClr val="FFFFFF"/>
              </a:buClr>
              <a:buSzPts val="5400"/>
              <a:buFont typeface="Arial" charset="0"/>
              <a:buNone/>
            </a:pPr>
            <a:r>
              <a:rPr lang="en-CA" sz="5400" b="1" smtClean="0">
                <a:solidFill>
                  <a:srgbClr val="FFFFFF"/>
                </a:solidFill>
                <a:latin typeface="Arial" charset="0"/>
                <a:cs typeface="Arial" charset="0"/>
                <a:sym typeface="Arial" charset="0"/>
              </a:rPr>
              <a:t>Communicating Student Learning</a:t>
            </a:r>
            <a:br>
              <a:rPr lang="en-CA" sz="5400" b="1" smtClean="0">
                <a:solidFill>
                  <a:srgbClr val="FFFFFF"/>
                </a:solidFill>
                <a:latin typeface="Arial" charset="0"/>
                <a:cs typeface="Arial" charset="0"/>
                <a:sym typeface="Arial" charset="0"/>
              </a:rPr>
            </a:br>
            <a:r>
              <a:rPr lang="en-CA" sz="5400" b="1" smtClean="0">
                <a:solidFill>
                  <a:srgbClr val="FFFFFF"/>
                </a:solidFill>
                <a:latin typeface="Arial" charset="0"/>
                <a:cs typeface="Arial" charset="0"/>
                <a:sym typeface="Arial" charset="0"/>
              </a:rPr>
              <a:t>Barriere Elementary</a:t>
            </a:r>
            <a:br>
              <a:rPr lang="en-CA" sz="5400" b="1" smtClean="0">
                <a:solidFill>
                  <a:srgbClr val="FFFFFF"/>
                </a:solidFill>
                <a:latin typeface="Arial" charset="0"/>
                <a:cs typeface="Arial" charset="0"/>
                <a:sym typeface="Arial" charset="0"/>
              </a:rPr>
            </a:br>
            <a:r>
              <a:rPr lang="en-CA" sz="5400" b="1" smtClean="0">
                <a:solidFill>
                  <a:srgbClr val="FFFFFF"/>
                </a:solidFill>
                <a:latin typeface="Arial" charset="0"/>
                <a:cs typeface="Arial" charset="0"/>
                <a:sym typeface="Arial" charset="0"/>
              </a:rPr>
              <a:t>2020 - 2021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Google Shape;98;p17"/>
          <p:cNvSpPr txBox="1">
            <a:spLocks noGrp="1"/>
          </p:cNvSpPr>
          <p:nvPr>
            <p:ph type="title"/>
          </p:nvPr>
        </p:nvSpPr>
        <p:spPr bwMode="auto">
          <a:xfrm>
            <a:off x="906463" y="365125"/>
            <a:ext cx="10515600" cy="573088"/>
          </a:xfrm>
          <a:noFill/>
          <a:ln>
            <a:miter lim="800000"/>
            <a:headEnd/>
            <a:tailEnd/>
          </a:ln>
        </p:spPr>
        <p:txBody>
          <a:bodyPr vert="horz" numCol="1" compatLnSpc="1">
            <a:prstTxWarp prst="textNoShape">
              <a:avLst/>
            </a:prstTxWarp>
          </a:bodyPr>
          <a:lstStyle/>
          <a:p>
            <a:pPr eaLnBrk="1" hangingPunct="1">
              <a:spcBef>
                <a:spcPct val="0"/>
              </a:spcBef>
              <a:spcAft>
                <a:spcPct val="0"/>
              </a:spcAft>
              <a:buClr>
                <a:srgbClr val="005487"/>
              </a:buClr>
              <a:buSzPts val="2800"/>
              <a:buFont typeface="Arial" charset="0"/>
              <a:buNone/>
            </a:pPr>
            <a:r>
              <a:rPr lang="en-CA" sz="2800" b="1" smtClean="0">
                <a:solidFill>
                  <a:srgbClr val="005487"/>
                </a:solidFill>
                <a:latin typeface="Arial" charset="0"/>
                <a:cs typeface="Arial" charset="0"/>
                <a:sym typeface="Arial" charset="0"/>
              </a:rPr>
              <a:t>Four-point Provincial Proficiency Scale</a:t>
            </a:r>
          </a:p>
        </p:txBody>
      </p:sp>
      <p:sp>
        <p:nvSpPr>
          <p:cNvPr id="27650" name="Google Shape;99;p17"/>
          <p:cNvSpPr txBox="1">
            <a:spLocks noGrp="1"/>
          </p:cNvSpPr>
          <p:nvPr>
            <p:ph type="body" idx="1"/>
          </p:nvPr>
        </p:nvSpPr>
        <p:spPr bwMode="auto">
          <a:xfrm>
            <a:off x="838200" y="1165225"/>
            <a:ext cx="10515600" cy="1028700"/>
          </a:xfrm>
          <a:noFill/>
          <a:ln>
            <a:miter lim="800000"/>
            <a:headEnd/>
            <a:tailEnd/>
          </a:ln>
        </p:spPr>
        <p:txBody>
          <a:bodyPr vert="horz" numCol="1" compatLnSpc="1">
            <a:prstTxWarp prst="textNoShape">
              <a:avLst/>
            </a:prstTxWarp>
          </a:bodyPr>
          <a:lstStyle/>
          <a:p>
            <a:pPr marL="0" indent="0" algn="ctr" eaLnBrk="1" hangingPunct="1">
              <a:spcBef>
                <a:spcPct val="0"/>
              </a:spcBef>
              <a:spcAft>
                <a:spcPct val="0"/>
              </a:spcAft>
              <a:buSzPts val="2400"/>
              <a:buFont typeface="Arial" charset="0"/>
              <a:buNone/>
            </a:pPr>
            <a:r>
              <a:rPr lang="en-CA" sz="2400" b="1" smtClean="0">
                <a:solidFill>
                  <a:srgbClr val="000000"/>
                </a:solidFill>
                <a:latin typeface="Arial" charset="0"/>
                <a:cs typeface="Arial" charset="0"/>
                <a:sym typeface="Arial" charset="0"/>
              </a:rPr>
              <a:t>Connections to Old Reporting Process (ie. Student Letter Grades)</a:t>
            </a:r>
          </a:p>
          <a:p>
            <a:pPr marL="0" indent="0" eaLnBrk="1" hangingPunct="1">
              <a:spcAft>
                <a:spcPct val="0"/>
              </a:spcAft>
              <a:buFont typeface="Arial" charset="0"/>
              <a:buNone/>
            </a:pPr>
            <a:endParaRPr lang="en-CA" smtClean="0">
              <a:latin typeface="Arial" charset="0"/>
              <a:cs typeface="Arial" charset="0"/>
              <a:sym typeface="Arial" charset="0"/>
            </a:endParaRPr>
          </a:p>
        </p:txBody>
      </p:sp>
      <p:grpSp>
        <p:nvGrpSpPr>
          <p:cNvPr id="27651" name="Google Shape;100;p17"/>
          <p:cNvGrpSpPr>
            <a:grpSpLocks/>
          </p:cNvGrpSpPr>
          <p:nvPr/>
        </p:nvGrpSpPr>
        <p:grpSpPr bwMode="auto">
          <a:xfrm>
            <a:off x="4497388" y="2422525"/>
            <a:ext cx="4151312" cy="381000"/>
            <a:chOff x="0" y="0"/>
            <a:chExt cx="4253" cy="399"/>
          </a:xfrm>
        </p:grpSpPr>
        <p:cxnSp>
          <p:nvCxnSpPr>
            <p:cNvPr id="27675" name="Google Shape;101;p17"/>
            <p:cNvCxnSpPr>
              <a:cxnSpLocks noChangeShapeType="1"/>
            </p:cNvCxnSpPr>
            <p:nvPr/>
          </p:nvCxnSpPr>
          <p:spPr bwMode="auto">
            <a:xfrm>
              <a:off x="0" y="199"/>
              <a:ext cx="3900" cy="0"/>
            </a:xfrm>
            <a:prstGeom prst="straightConnector1">
              <a:avLst/>
            </a:prstGeom>
            <a:noFill/>
            <a:ln w="51800">
              <a:solidFill>
                <a:srgbClr val="4B5F7D"/>
              </a:solidFill>
              <a:round/>
              <a:headEnd/>
              <a:tailEnd/>
            </a:ln>
          </p:spPr>
        </p:cxnSp>
        <p:sp>
          <p:nvSpPr>
            <p:cNvPr id="27676" name="Google Shape;102;p17"/>
            <p:cNvSpPr>
              <a:spLocks/>
            </p:cNvSpPr>
            <p:nvPr/>
          </p:nvSpPr>
          <p:spPr bwMode="auto">
            <a:xfrm>
              <a:off x="3775" y="0"/>
              <a:ext cx="478" cy="399"/>
            </a:xfrm>
            <a:custGeom>
              <a:avLst/>
              <a:gdLst/>
              <a:ahLst/>
              <a:cxnLst>
                <a:cxn ang="0">
                  <a:pos x="0" y="0"/>
                </a:cxn>
                <a:cxn ang="0">
                  <a:pos x="113" y="199"/>
                </a:cxn>
                <a:cxn ang="0">
                  <a:pos x="0" y="398"/>
                </a:cxn>
                <a:cxn ang="0">
                  <a:pos x="477" y="199"/>
                </a:cxn>
                <a:cxn ang="0">
                  <a:pos x="0" y="0"/>
                </a:cxn>
              </a:cxnLst>
              <a:rect l="0" t="0" r="r" b="b"/>
              <a:pathLst>
                <a:path w="478" h="399" extrusionOk="0">
                  <a:moveTo>
                    <a:pt x="0" y="0"/>
                  </a:moveTo>
                  <a:lnTo>
                    <a:pt x="113" y="199"/>
                  </a:lnTo>
                  <a:lnTo>
                    <a:pt x="0" y="398"/>
                  </a:lnTo>
                  <a:lnTo>
                    <a:pt x="477" y="199"/>
                  </a:lnTo>
                  <a:lnTo>
                    <a:pt x="0" y="0"/>
                  </a:lnTo>
                  <a:close/>
                </a:path>
              </a:pathLst>
            </a:custGeom>
            <a:solidFill>
              <a:srgbClr val="4B5F7D"/>
            </a:solidFill>
            <a:ln w="9525">
              <a:noFill/>
              <a:round/>
              <a:headEnd/>
              <a:tailEnd/>
            </a:ln>
          </p:spPr>
          <p:txBody>
            <a:bodyPr lIns="91425" tIns="45700" rIns="91425" bIns="45700"/>
            <a:lstStyle/>
            <a:p>
              <a:endParaRPr lang="en-US"/>
            </a:p>
          </p:txBody>
        </p:sp>
      </p:grpSp>
      <p:graphicFrame>
        <p:nvGraphicFramePr>
          <p:cNvPr id="103" name="Google Shape;103;p17"/>
          <p:cNvGraphicFramePr>
            <a:graphicFrameLocks noGrp="1"/>
          </p:cNvGraphicFramePr>
          <p:nvPr/>
        </p:nvGraphicFramePr>
        <p:xfrm>
          <a:off x="439738" y="1724025"/>
          <a:ext cx="11449050" cy="2773363"/>
        </p:xfrm>
        <a:graphic>
          <a:graphicData uri="http://schemas.openxmlformats.org/drawingml/2006/table">
            <a:tbl>
              <a:tblPr/>
              <a:tblGrid>
                <a:gridCol w="2290762"/>
                <a:gridCol w="2289175"/>
                <a:gridCol w="2289175"/>
                <a:gridCol w="2290763"/>
                <a:gridCol w="2289175"/>
              </a:tblGrid>
              <a:tr h="365125">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rgbClr val="FFFFFF"/>
                          </a:solidFill>
                          <a:effectLst/>
                          <a:latin typeface="Arial" charset="0"/>
                          <a:cs typeface="Arial" charset="0"/>
                          <a:sym typeface="Arial" charset="0"/>
                        </a:rPr>
                        <a:t>Proficiency</a:t>
                      </a:r>
                      <a:br>
                        <a:rPr kumimoji="0" lang="en-CA" sz="2400" b="1" i="0" u="none" strike="noStrike" cap="none" normalizeH="0" baseline="0" smtClean="0">
                          <a:ln>
                            <a:noFill/>
                          </a:ln>
                          <a:solidFill>
                            <a:srgbClr val="FFFFFF"/>
                          </a:solidFill>
                          <a:effectLst/>
                          <a:latin typeface="Arial" charset="0"/>
                          <a:cs typeface="Arial" charset="0"/>
                          <a:sym typeface="Arial" charset="0"/>
                        </a:rPr>
                      </a:br>
                      <a:r>
                        <a:rPr kumimoji="0" lang="en-CA" sz="2400" b="1" i="0" u="none" strike="noStrike" cap="none" normalizeH="0" baseline="0" smtClean="0">
                          <a:ln>
                            <a:noFill/>
                          </a:ln>
                          <a:solidFill>
                            <a:srgbClr val="FFFFFF"/>
                          </a:solidFill>
                          <a:effectLst/>
                          <a:latin typeface="Arial" charset="0"/>
                          <a:cs typeface="Arial" charset="0"/>
                          <a:sym typeface="Arial" charset="0"/>
                        </a:rPr>
                        <a:t>Scale</a:t>
                      </a:r>
                    </a:p>
                  </a:txBody>
                  <a:tcPr marL="91450" marR="91450" marT="45725" marB="45725" anchor="ctr" horzOverflow="overflow">
                    <a:lnL w="12700" cap="flat" cmpd="sng" algn="ctr">
                      <a:solidFill>
                        <a:schemeClr val="tx1"/>
                      </a:solidFill>
                      <a:prstDash val="solid"/>
                      <a:round/>
                      <a:headEnd type="none" w="sm" len="sm"/>
                      <a:tailEnd type="none" w="sm" len="sm"/>
                    </a:lnL>
                    <a:lnR w="9525" cap="flat" cmpd="sng" algn="ctr">
                      <a:solidFill>
                        <a:srgbClr val="000000">
                          <a:alpha val="0"/>
                        </a:srgbClr>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5487"/>
                    </a:solid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CA" sz="1800" b="1" i="0" u="none" strike="noStrike" cap="none" normalizeH="0" baseline="0" smtClean="0">
                        <a:ln>
                          <a:noFill/>
                        </a:ln>
                        <a:solidFill>
                          <a:srgbClr val="FFFFFF"/>
                        </a:solidFill>
                        <a:effectLst/>
                        <a:latin typeface="Arial" charset="0"/>
                        <a:cs typeface="Arial" charset="0"/>
                        <a:sym typeface="Arial" charset="0"/>
                      </a:endParaRPr>
                    </a:p>
                  </a:txBody>
                  <a:tcPr marL="91450" marR="91450" marT="45725" marB="45725" horzOverflow="overflow">
                    <a:lnL w="9525" cap="flat" cmpd="sng" algn="ctr">
                      <a:solidFill>
                        <a:srgbClr val="000000">
                          <a:alpha val="0"/>
                        </a:srgbClr>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5B9BD5"/>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19088">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000000"/>
                          </a:solidFill>
                          <a:effectLst/>
                          <a:latin typeface="Arial" charset="0"/>
                          <a:cs typeface="Arial" charset="0"/>
                          <a:sym typeface="Arial" charset="0"/>
                        </a:rPr>
                        <a:t>Emerging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D9F1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000000"/>
                          </a:solidFill>
                          <a:effectLst/>
                          <a:latin typeface="Arial" charset="0"/>
                          <a:cs typeface="Arial" charset="0"/>
                          <a:sym typeface="Arial" charset="0"/>
                        </a:rPr>
                        <a:t>Developing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B3E2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000000"/>
                          </a:solidFill>
                          <a:effectLst/>
                          <a:latin typeface="Arial" charset="0"/>
                          <a:cs typeface="Arial" charset="0"/>
                          <a:sym typeface="Arial" charset="0"/>
                        </a:rPr>
                        <a:t>Proficient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A7DD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000000"/>
                          </a:solidFill>
                          <a:effectLst/>
                          <a:latin typeface="Arial" charset="0"/>
                          <a:cs typeface="Arial" charset="0"/>
                          <a:sym typeface="Arial" charset="0"/>
                        </a:rPr>
                        <a:t>Extending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8BD3FF"/>
                    </a:solidFill>
                  </a:tcPr>
                </a:tc>
              </a:tr>
              <a:tr h="1800225">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The student demonstrates an initial understanding of the concepts and competencies relevant to the expected learning.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9EFF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The student demonstrates a partial understanding of the concepts and competencies relevant to the expected learning.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9EFF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The student demonstrates a complete understanding of the concepts and competencies relevant to the expected learning.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9EFF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The student demonstrates a sophisticated understanding of the concepts and competencies relevant to the expected learning.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9EFF7"/>
                    </a:solidFill>
                  </a:tcPr>
                </a:tc>
              </a:tr>
            </a:tbl>
          </a:graphicData>
        </a:graphic>
      </p:graphicFrame>
      <p:pic>
        <p:nvPicPr>
          <p:cNvPr id="27674" name="Google Shape;104;p17"/>
          <p:cNvPicPr preferRelativeResize="0">
            <a:picLocks noChangeAspect="1" noChangeArrowheads="1"/>
          </p:cNvPicPr>
          <p:nvPr/>
        </p:nvPicPr>
        <p:blipFill>
          <a:blip r:embed="rId3"/>
          <a:srcRect/>
          <a:stretch>
            <a:fillRect/>
          </a:stretch>
        </p:blipFill>
        <p:spPr bwMode="auto">
          <a:xfrm>
            <a:off x="3062288" y="4600575"/>
            <a:ext cx="7858125" cy="8763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Google Shape;109;p18"/>
          <p:cNvSpPr txBox="1">
            <a:spLocks noGrp="1"/>
          </p:cNvSpPr>
          <p:nvPr>
            <p:ph type="title"/>
          </p:nvPr>
        </p:nvSpPr>
        <p:spPr bwMode="auto">
          <a:xfrm>
            <a:off x="838200" y="365125"/>
            <a:ext cx="10515600" cy="573088"/>
          </a:xfrm>
          <a:noFill/>
          <a:ln>
            <a:miter lim="800000"/>
            <a:headEnd/>
            <a:tailEnd/>
          </a:ln>
        </p:spPr>
        <p:txBody>
          <a:bodyPr vert="horz" numCol="1" compatLnSpc="1">
            <a:prstTxWarp prst="textNoShape">
              <a:avLst/>
            </a:prstTxWarp>
          </a:bodyPr>
          <a:lstStyle/>
          <a:p>
            <a:pPr eaLnBrk="1" hangingPunct="1">
              <a:spcBef>
                <a:spcPct val="0"/>
              </a:spcBef>
              <a:spcAft>
                <a:spcPct val="0"/>
              </a:spcAft>
              <a:buFont typeface="Arial" charset="0"/>
              <a:buNone/>
            </a:pPr>
            <a:r>
              <a:rPr lang="en-CA" sz="2800" b="1" smtClean="0">
                <a:solidFill>
                  <a:srgbClr val="005487"/>
                </a:solidFill>
                <a:latin typeface="Arial" charset="0"/>
                <a:cs typeface="Arial" charset="0"/>
                <a:sym typeface="Arial" charset="0"/>
              </a:rPr>
              <a:t>What to Expect</a:t>
            </a:r>
          </a:p>
        </p:txBody>
      </p:sp>
      <p:sp>
        <p:nvSpPr>
          <p:cNvPr id="110" name="Google Shape;110;p18"/>
          <p:cNvSpPr txBox="1">
            <a:spLocks noGrp="1"/>
          </p:cNvSpPr>
          <p:nvPr>
            <p:ph type="body" idx="1"/>
          </p:nvPr>
        </p:nvSpPr>
        <p:spPr>
          <a:xfrm>
            <a:off x="838200" y="1141413"/>
            <a:ext cx="9952038" cy="4310062"/>
          </a:xfrm>
        </p:spPr>
        <p:txBody>
          <a:bodyPr vert="horz" numCol="1" compatLnSpc="1">
            <a:prstTxWarp prst="textNoShape">
              <a:avLst/>
            </a:prstTxWarp>
          </a:bodyPr>
          <a:lstStyle/>
          <a:p>
            <a:pPr indent="-393700" eaLnBrk="1" hangingPunct="1">
              <a:spcAft>
                <a:spcPct val="0"/>
              </a:spcAft>
              <a:buClr>
                <a:srgbClr val="000000"/>
              </a:buClr>
              <a:buSzPts val="2600"/>
              <a:buFont typeface="Arial" charset="0"/>
              <a:buChar char="❖"/>
            </a:pPr>
            <a:r>
              <a:rPr lang="en-CA" sz="2600" smtClean="0">
                <a:solidFill>
                  <a:srgbClr val="000000"/>
                </a:solidFill>
                <a:latin typeface="Arial" charset="0"/>
                <a:cs typeface="Arial" charset="0"/>
                <a:sym typeface="Arial" charset="0"/>
              </a:rPr>
              <a:t>Students will receive a Point of Progress report in accordance with First Term Reporting, which may vary in terms of when such reporting will be distributed.</a:t>
            </a:r>
          </a:p>
          <a:p>
            <a:pPr indent="-393700" eaLnBrk="1" hangingPunct="1">
              <a:spcAft>
                <a:spcPct val="0"/>
              </a:spcAft>
              <a:buFont typeface="Arial" charset="0"/>
              <a:buNone/>
            </a:pPr>
            <a:endParaRPr lang="en-CA" sz="2000" smtClean="0">
              <a:solidFill>
                <a:srgbClr val="000000"/>
              </a:solidFill>
              <a:latin typeface="Arial" charset="0"/>
              <a:cs typeface="Arial" charset="0"/>
              <a:sym typeface="Arial" charset="0"/>
            </a:endParaRPr>
          </a:p>
          <a:p>
            <a:pPr indent="-393700" eaLnBrk="1" hangingPunct="1">
              <a:spcAft>
                <a:spcPct val="0"/>
              </a:spcAft>
              <a:buClr>
                <a:srgbClr val="000000"/>
              </a:buClr>
              <a:buSzPts val="2600"/>
              <a:buFont typeface="Arial" charset="0"/>
              <a:buChar char="❖"/>
            </a:pPr>
            <a:r>
              <a:rPr lang="en-CA" sz="2600" smtClean="0">
                <a:solidFill>
                  <a:srgbClr val="000000"/>
                </a:solidFill>
                <a:latin typeface="Arial" charset="0"/>
                <a:cs typeface="Arial" charset="0"/>
                <a:sym typeface="Arial" charset="0"/>
              </a:rPr>
              <a:t>Formal reports to Communicate Student Learning will be sent home in early February and at the end of June.</a:t>
            </a:r>
          </a:p>
          <a:p>
            <a:pPr indent="-393700" eaLnBrk="1" hangingPunct="1">
              <a:spcAft>
                <a:spcPct val="0"/>
              </a:spcAft>
              <a:buFont typeface="Arial" charset="0"/>
              <a:buNone/>
            </a:pPr>
            <a:endParaRPr lang="en-CA" sz="2000" smtClean="0">
              <a:solidFill>
                <a:srgbClr val="000000"/>
              </a:solidFill>
              <a:latin typeface="Arial" charset="0"/>
              <a:cs typeface="Arial" charset="0"/>
              <a:sym typeface="Arial" charset="0"/>
            </a:endParaRPr>
          </a:p>
          <a:p>
            <a:pPr indent="-393700" eaLnBrk="1" hangingPunct="1">
              <a:spcAft>
                <a:spcPct val="0"/>
              </a:spcAft>
              <a:buClr>
                <a:srgbClr val="000000"/>
              </a:buClr>
              <a:buSzPts val="2600"/>
              <a:buFont typeface="Arial" charset="0"/>
              <a:buChar char="❖"/>
            </a:pPr>
            <a:r>
              <a:rPr lang="en-CA" sz="2600" smtClean="0">
                <a:solidFill>
                  <a:srgbClr val="000000"/>
                </a:solidFill>
                <a:latin typeface="Arial" charset="0"/>
                <a:cs typeface="Arial" charset="0"/>
                <a:sym typeface="Arial" charset="0"/>
              </a:rPr>
              <a:t>Strength based evidence through use of four point proficiency scale (Emerging, Developing, Proficient, Extending) will be utilized. Students will no longer receive letter grades in intermediate divisions .</a:t>
            </a:r>
          </a:p>
          <a:p>
            <a:pPr indent="-393700" eaLnBrk="1" hangingPunct="1">
              <a:spcAft>
                <a:spcPct val="0"/>
              </a:spcAft>
              <a:buFont typeface="Arial" charset="0"/>
              <a:buNone/>
            </a:pPr>
            <a:endParaRPr lang="en-CA" smtClean="0">
              <a:solidFill>
                <a:srgbClr val="000000"/>
              </a:solidFill>
              <a:latin typeface="Arial" charset="0"/>
              <a:cs typeface="Arial" charset="0"/>
              <a:sym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Google Shape;40;p9"/>
          <p:cNvSpPr txBox="1">
            <a:spLocks noGrp="1"/>
          </p:cNvSpPr>
          <p:nvPr>
            <p:ph type="title"/>
          </p:nvPr>
        </p:nvSpPr>
        <p:spPr bwMode="auto">
          <a:xfrm>
            <a:off x="523875" y="365125"/>
            <a:ext cx="11350625" cy="573088"/>
          </a:xfrm>
          <a:noFill/>
          <a:ln>
            <a:miter lim="800000"/>
            <a:headEnd/>
            <a:tailEnd/>
          </a:ln>
        </p:spPr>
        <p:txBody>
          <a:bodyPr vert="horz" numCol="1" compatLnSpc="1">
            <a:prstTxWarp prst="textNoShape">
              <a:avLst/>
            </a:prstTxWarp>
          </a:bodyPr>
          <a:lstStyle/>
          <a:p>
            <a:pPr eaLnBrk="1" hangingPunct="1">
              <a:spcBef>
                <a:spcPct val="0"/>
              </a:spcBef>
              <a:spcAft>
                <a:spcPct val="0"/>
              </a:spcAft>
              <a:buClr>
                <a:srgbClr val="005487"/>
              </a:buClr>
              <a:buSzPts val="2700"/>
              <a:buFont typeface="Arial" charset="0"/>
              <a:buNone/>
            </a:pPr>
            <a:r>
              <a:rPr lang="en-CA" sz="2700" b="1" smtClean="0">
                <a:solidFill>
                  <a:srgbClr val="005487"/>
                </a:solidFill>
                <a:latin typeface="Arial" charset="0"/>
                <a:cs typeface="Arial" charset="0"/>
                <a:sym typeface="Arial" charset="0"/>
              </a:rPr>
              <a:t>Foundational Principles for the K-9 Student Reporting Policy</a:t>
            </a:r>
          </a:p>
        </p:txBody>
      </p:sp>
      <p:sp>
        <p:nvSpPr>
          <p:cNvPr id="41" name="Google Shape;41;p9"/>
          <p:cNvSpPr txBox="1">
            <a:spLocks noGrp="1"/>
          </p:cNvSpPr>
          <p:nvPr>
            <p:ph type="body" idx="1"/>
          </p:nvPr>
        </p:nvSpPr>
        <p:spPr>
          <a:xfrm>
            <a:off x="406400" y="1336675"/>
            <a:ext cx="11350625" cy="4373563"/>
          </a:xfrm>
        </p:spPr>
        <p:txBody>
          <a:bodyPr vert="horz" numCol="1" compatLnSpc="1">
            <a:prstTxWarp prst="textNoShape">
              <a:avLst/>
            </a:prstTxWarp>
          </a:bodyPr>
          <a:lstStyle/>
          <a:p>
            <a:pPr marL="0" indent="0" eaLnBrk="1" hangingPunct="1">
              <a:spcBef>
                <a:spcPct val="0"/>
              </a:spcBef>
              <a:spcAft>
                <a:spcPct val="0"/>
              </a:spcAft>
              <a:buSzPts val="2600"/>
              <a:buFont typeface="Arial" charset="0"/>
              <a:buNone/>
            </a:pPr>
            <a:r>
              <a:rPr lang="en-CA" sz="2600" smtClean="0">
                <a:solidFill>
                  <a:srgbClr val="000000"/>
                </a:solidFill>
                <a:latin typeface="Arial" charset="0"/>
                <a:cs typeface="Arial" charset="0"/>
                <a:sym typeface="Arial" charset="0"/>
              </a:rPr>
              <a:t>The student Reporting Policy for K-9 is designated to:</a:t>
            </a:r>
            <a:endParaRPr lang="en-CA" smtClean="0">
              <a:solidFill>
                <a:srgbClr val="000000"/>
              </a:solidFill>
              <a:latin typeface="Arial" charset="0"/>
              <a:cs typeface="Arial" charset="0"/>
              <a:sym typeface="Arial" charset="0"/>
            </a:endParaRPr>
          </a:p>
          <a:p>
            <a:pPr marL="0" indent="0" eaLnBrk="1" hangingPunct="1">
              <a:spcAft>
                <a:spcPct val="0"/>
              </a:spcAft>
              <a:buClr>
                <a:srgbClr val="000000"/>
              </a:buClr>
              <a:buSzPts val="2400"/>
              <a:buFont typeface="Noto Sans Symbols"/>
              <a:buChar char="✓"/>
            </a:pPr>
            <a:r>
              <a:rPr lang="en-CA" sz="2400" smtClean="0">
                <a:solidFill>
                  <a:srgbClr val="000000"/>
                </a:solidFill>
                <a:latin typeface="Arial" charset="0"/>
                <a:cs typeface="Arial" charset="0"/>
                <a:sym typeface="Arial" charset="0"/>
              </a:rPr>
              <a:t>communicate student learning and progress in ways that are meaningful, varied, and responsive</a:t>
            </a:r>
            <a:endParaRPr lang="en-CA" smtClean="0">
              <a:solidFill>
                <a:srgbClr val="000000"/>
              </a:solidFill>
              <a:latin typeface="Arial" charset="0"/>
              <a:cs typeface="Arial" charset="0"/>
              <a:sym typeface="Arial" charset="0"/>
            </a:endParaRPr>
          </a:p>
          <a:p>
            <a:pPr marL="0" indent="0" eaLnBrk="1" hangingPunct="1">
              <a:spcAft>
                <a:spcPct val="0"/>
              </a:spcAft>
              <a:buClr>
                <a:srgbClr val="000000"/>
              </a:buClr>
              <a:buSzPts val="2400"/>
              <a:buFont typeface="Noto Sans Symbols"/>
              <a:buChar char="✓"/>
            </a:pPr>
            <a:r>
              <a:rPr lang="en-CA" sz="2400" smtClean="0">
                <a:solidFill>
                  <a:srgbClr val="000000"/>
                </a:solidFill>
                <a:latin typeface="Arial" charset="0"/>
                <a:cs typeface="Arial" charset="0"/>
                <a:sym typeface="Arial" charset="0"/>
              </a:rPr>
              <a:t>encourage open dialogue (greater lines of communication between the student, home, and school)</a:t>
            </a:r>
            <a:endParaRPr lang="en-CA" smtClean="0">
              <a:solidFill>
                <a:srgbClr val="000000"/>
              </a:solidFill>
              <a:latin typeface="Arial" charset="0"/>
              <a:cs typeface="Arial" charset="0"/>
              <a:sym typeface="Arial" charset="0"/>
            </a:endParaRPr>
          </a:p>
          <a:p>
            <a:pPr marL="0" indent="0" eaLnBrk="1" hangingPunct="1">
              <a:spcAft>
                <a:spcPct val="0"/>
              </a:spcAft>
              <a:buClr>
                <a:srgbClr val="000000"/>
              </a:buClr>
              <a:buSzPts val="2400"/>
              <a:buFont typeface="Noto Sans Symbols"/>
              <a:buChar char="✓"/>
            </a:pPr>
            <a:r>
              <a:rPr lang="en-CA" sz="2400" smtClean="0">
                <a:solidFill>
                  <a:srgbClr val="000000"/>
                </a:solidFill>
                <a:latin typeface="Arial" charset="0"/>
                <a:cs typeface="Arial" charset="0"/>
                <a:sym typeface="Arial" charset="0"/>
              </a:rPr>
              <a:t>focus on conceptual learning; emphasis on competencies</a:t>
            </a:r>
            <a:endParaRPr lang="en-CA" smtClean="0">
              <a:solidFill>
                <a:srgbClr val="000000"/>
              </a:solidFill>
              <a:latin typeface="Arial" charset="0"/>
              <a:cs typeface="Arial" charset="0"/>
              <a:sym typeface="Arial" charset="0"/>
            </a:endParaRPr>
          </a:p>
          <a:p>
            <a:pPr marL="0" indent="0" eaLnBrk="1" hangingPunct="1">
              <a:spcAft>
                <a:spcPct val="0"/>
              </a:spcAft>
              <a:buClr>
                <a:srgbClr val="000000"/>
              </a:buClr>
              <a:buSzPts val="2400"/>
              <a:buFont typeface="Noto Sans Symbols"/>
              <a:buChar char="✓"/>
            </a:pPr>
            <a:r>
              <a:rPr lang="en-CA" sz="2400" smtClean="0">
                <a:solidFill>
                  <a:srgbClr val="000000"/>
                </a:solidFill>
                <a:latin typeface="Arial" charset="0"/>
                <a:cs typeface="Arial" charset="0"/>
                <a:sym typeface="Arial" charset="0"/>
              </a:rPr>
              <a:t>promote student ownership of learning </a:t>
            </a:r>
          </a:p>
          <a:p>
            <a:pPr marL="0" indent="0" eaLnBrk="1" hangingPunct="1">
              <a:spcAft>
                <a:spcPct val="0"/>
              </a:spcAft>
              <a:buClr>
                <a:srgbClr val="000000"/>
              </a:buClr>
              <a:buSzPts val="2400"/>
              <a:buFont typeface="Noto Sans Symbols"/>
              <a:buChar char="✓"/>
            </a:pPr>
            <a:r>
              <a:rPr lang="en-CA" sz="2400" smtClean="0">
                <a:solidFill>
                  <a:srgbClr val="000000"/>
                </a:solidFill>
                <a:latin typeface="Arial" charset="0"/>
                <a:cs typeface="Arial" charset="0"/>
                <a:sym typeface="Arial" charset="0"/>
              </a:rPr>
              <a:t>rely on authentic evidence of learning</a:t>
            </a:r>
            <a:endParaRPr lang="en-CA" smtClean="0">
              <a:solidFill>
                <a:srgbClr val="000000"/>
              </a:solidFill>
              <a:latin typeface="Arial" charset="0"/>
              <a:cs typeface="Arial" charset="0"/>
              <a:sym typeface="Arial" charset="0"/>
            </a:endParaRPr>
          </a:p>
          <a:p>
            <a:pPr marL="0" indent="0" eaLnBrk="1" hangingPunct="1">
              <a:spcAft>
                <a:spcPct val="0"/>
              </a:spcAft>
              <a:buClr>
                <a:srgbClr val="000000"/>
              </a:buClr>
              <a:buSzPts val="2400"/>
              <a:buFont typeface="Noto Sans Symbols"/>
              <a:buChar char="✓"/>
            </a:pPr>
            <a:r>
              <a:rPr lang="en-CA" sz="2400" smtClean="0">
                <a:solidFill>
                  <a:srgbClr val="000000"/>
                </a:solidFill>
                <a:latin typeface="Arial" charset="0"/>
                <a:cs typeface="Arial" charset="0"/>
                <a:sym typeface="Arial" charset="0"/>
              </a:rPr>
              <a:t>establish consistent provincial standards</a:t>
            </a:r>
            <a:endParaRPr lang="en-CA" smtClean="0">
              <a:solidFill>
                <a:srgbClr val="000000"/>
              </a:solidFill>
              <a:latin typeface="Arial" charset="0"/>
              <a:cs typeface="Arial" charset="0"/>
              <a:sym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Google Shape;46;p10"/>
          <p:cNvSpPr txBox="1">
            <a:spLocks noGrp="1"/>
          </p:cNvSpPr>
          <p:nvPr>
            <p:ph type="title"/>
          </p:nvPr>
        </p:nvSpPr>
        <p:spPr bwMode="auto">
          <a:xfrm>
            <a:off x="838200" y="365125"/>
            <a:ext cx="10515600" cy="573088"/>
          </a:xfrm>
          <a:noFill/>
          <a:ln>
            <a:miter lim="800000"/>
            <a:headEnd/>
            <a:tailEnd/>
          </a:ln>
        </p:spPr>
        <p:txBody>
          <a:bodyPr vert="horz" numCol="1" compatLnSpc="1">
            <a:prstTxWarp prst="textNoShape">
              <a:avLst/>
            </a:prstTxWarp>
          </a:bodyPr>
          <a:lstStyle/>
          <a:p>
            <a:pPr eaLnBrk="1" hangingPunct="1">
              <a:spcBef>
                <a:spcPct val="0"/>
              </a:spcBef>
              <a:spcAft>
                <a:spcPct val="0"/>
              </a:spcAft>
              <a:buClr>
                <a:srgbClr val="005487"/>
              </a:buClr>
              <a:buSzPts val="2800"/>
              <a:buFont typeface="Arial" charset="0"/>
              <a:buNone/>
            </a:pPr>
            <a:r>
              <a:rPr lang="en-CA" sz="2800" b="1" smtClean="0">
                <a:solidFill>
                  <a:srgbClr val="005487"/>
                </a:solidFill>
                <a:latin typeface="Arial" charset="0"/>
                <a:cs typeface="Arial" charset="0"/>
                <a:sym typeface="Arial" charset="0"/>
              </a:rPr>
              <a:t>Key Policy Shifts</a:t>
            </a:r>
          </a:p>
        </p:txBody>
      </p:sp>
      <p:sp>
        <p:nvSpPr>
          <p:cNvPr id="47" name="Google Shape;47;p10"/>
          <p:cNvSpPr txBox="1">
            <a:spLocks noGrp="1"/>
          </p:cNvSpPr>
          <p:nvPr>
            <p:ph type="body" idx="1"/>
          </p:nvPr>
        </p:nvSpPr>
        <p:spPr>
          <a:xfrm>
            <a:off x="838200" y="1373926"/>
            <a:ext cx="10515600" cy="4115288"/>
          </a:xfrm>
        </p:spPr>
        <p:txBody>
          <a:bodyPr/>
          <a:lstStyle/>
          <a:p>
            <a:pPr marL="0" indent="0" eaLnBrk="1" fontAlgn="auto" hangingPunct="1">
              <a:spcBef>
                <a:spcPts val="0"/>
              </a:spcBef>
              <a:buSzPts val="2600"/>
              <a:buFont typeface="Arial"/>
              <a:buNone/>
              <a:defRPr/>
            </a:pPr>
            <a:r>
              <a:rPr lang="en-CA" sz="2600">
                <a:solidFill>
                  <a:srgbClr val="000000"/>
                </a:solidFill>
              </a:rPr>
              <a:t>The </a:t>
            </a:r>
            <a:r>
              <a:rPr lang="en-CA">
                <a:solidFill>
                  <a:srgbClr val="000000"/>
                </a:solidFill>
              </a:rPr>
              <a:t>introduction of the provincial curriculum has offered an opportunity to rethink the way we assess and report on student progress. The provincial Student Reporting Policy for K-9 encompasses key reporting policy shifts. These include:</a:t>
            </a:r>
            <a:endParaRPr sz="2600">
              <a:solidFill>
                <a:srgbClr val="000000"/>
              </a:solidFill>
            </a:endParaRPr>
          </a:p>
          <a:p>
            <a:pPr marL="685800" lvl="1" indent="-228600" eaLnBrk="1" fontAlgn="auto" hangingPunct="1">
              <a:spcBef>
                <a:spcPts val="1200"/>
              </a:spcBef>
              <a:buClr>
                <a:srgbClr val="000000"/>
              </a:buClr>
              <a:defRPr/>
            </a:pPr>
            <a:r>
              <a:rPr lang="en-CA">
                <a:solidFill>
                  <a:srgbClr val="000000"/>
                </a:solidFill>
              </a:rPr>
              <a:t>more timely and flexible communication</a:t>
            </a:r>
            <a:endParaRPr>
              <a:solidFill>
                <a:srgbClr val="000000"/>
              </a:solidFill>
            </a:endParaRPr>
          </a:p>
          <a:p>
            <a:pPr marL="685800" lvl="1" indent="-228600" eaLnBrk="1" fontAlgn="auto" hangingPunct="1">
              <a:spcBef>
                <a:spcPts val="1200"/>
              </a:spcBef>
              <a:buClr>
                <a:srgbClr val="000000"/>
              </a:buClr>
              <a:defRPr/>
            </a:pPr>
            <a:r>
              <a:rPr lang="en-CA" b="1">
                <a:solidFill>
                  <a:srgbClr val="000000"/>
                </a:solidFill>
                <a:highlight>
                  <a:srgbClr val="FFFFFF"/>
                </a:highlight>
              </a:rPr>
              <a:t>descriptive four-point provincial proficiency scale for K-9 </a:t>
            </a:r>
            <a:endParaRPr b="1">
              <a:solidFill>
                <a:srgbClr val="000000"/>
              </a:solidFill>
              <a:highlight>
                <a:srgbClr val="FFFFFF"/>
              </a:highlight>
            </a:endParaRPr>
          </a:p>
          <a:p>
            <a:pPr marL="685800" lvl="1" indent="-228600" eaLnBrk="1" fontAlgn="auto" hangingPunct="1">
              <a:spcBef>
                <a:spcPts val="1200"/>
              </a:spcBef>
              <a:buClr>
                <a:srgbClr val="000000"/>
              </a:buClr>
              <a:defRPr/>
            </a:pPr>
            <a:r>
              <a:rPr lang="en-CA">
                <a:solidFill>
                  <a:srgbClr val="000000"/>
                </a:solidFill>
              </a:rPr>
              <a:t>end-of-year student self-assessment of Core Competencies, as well as additional student selected evidence-based reflection during the school year</a:t>
            </a:r>
            <a:endParaRPr>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Google Shape;52;p11"/>
          <p:cNvSpPr txBox="1">
            <a:spLocks noGrp="1"/>
          </p:cNvSpPr>
          <p:nvPr>
            <p:ph type="title"/>
          </p:nvPr>
        </p:nvSpPr>
        <p:spPr bwMode="auto">
          <a:xfrm>
            <a:off x="838200" y="365125"/>
            <a:ext cx="10515600" cy="573088"/>
          </a:xfrm>
          <a:noFill/>
          <a:ln>
            <a:miter lim="800000"/>
            <a:headEnd/>
            <a:tailEnd/>
          </a:ln>
        </p:spPr>
        <p:txBody>
          <a:bodyPr vert="horz" numCol="1" compatLnSpc="1">
            <a:prstTxWarp prst="textNoShape">
              <a:avLst/>
            </a:prstTxWarp>
          </a:bodyPr>
          <a:lstStyle/>
          <a:p>
            <a:pPr eaLnBrk="1" hangingPunct="1">
              <a:spcBef>
                <a:spcPct val="0"/>
              </a:spcBef>
              <a:spcAft>
                <a:spcPct val="0"/>
              </a:spcAft>
              <a:buClr>
                <a:srgbClr val="005487"/>
              </a:buClr>
              <a:buSzPts val="2800"/>
              <a:buFont typeface="Arial" charset="0"/>
              <a:buNone/>
            </a:pPr>
            <a:r>
              <a:rPr lang="en-CA" sz="2800" b="1" smtClean="0">
                <a:solidFill>
                  <a:srgbClr val="005487"/>
                </a:solidFill>
                <a:latin typeface="Arial" charset="0"/>
                <a:cs typeface="Arial" charset="0"/>
                <a:sym typeface="Arial" charset="0"/>
              </a:rPr>
              <a:t>Purpose</a:t>
            </a:r>
          </a:p>
        </p:txBody>
      </p:sp>
      <p:sp>
        <p:nvSpPr>
          <p:cNvPr id="53" name="Google Shape;53;p11"/>
          <p:cNvSpPr txBox="1">
            <a:spLocks noGrp="1"/>
          </p:cNvSpPr>
          <p:nvPr>
            <p:ph type="body" idx="1"/>
          </p:nvPr>
        </p:nvSpPr>
        <p:spPr>
          <a:xfrm>
            <a:off x="838200" y="1136650"/>
            <a:ext cx="7289800" cy="4603750"/>
          </a:xfrm>
        </p:spPr>
        <p:txBody>
          <a:bodyPr vert="horz" numCol="1" compatLnSpc="1">
            <a:prstTxWarp prst="textNoShape">
              <a:avLst/>
            </a:prstTxWarp>
          </a:bodyPr>
          <a:lstStyle/>
          <a:p>
            <a:pPr marL="0" indent="0" eaLnBrk="1" hangingPunct="1">
              <a:spcBef>
                <a:spcPct val="0"/>
              </a:spcBef>
              <a:spcAft>
                <a:spcPct val="0"/>
              </a:spcAft>
              <a:buSzPts val="2600"/>
              <a:buFont typeface="Arial" charset="0"/>
              <a:buNone/>
            </a:pPr>
            <a:r>
              <a:rPr lang="en-CA" sz="2600" smtClean="0">
                <a:solidFill>
                  <a:srgbClr val="000000"/>
                </a:solidFill>
                <a:latin typeface="Arial" charset="0"/>
                <a:cs typeface="Arial" charset="0"/>
                <a:sym typeface="Arial" charset="0"/>
              </a:rPr>
              <a:t>The purpose of the K-9 Student Reporting Policy Pilot was to:</a:t>
            </a:r>
            <a:endParaRPr lang="en-CA" smtClean="0">
              <a:solidFill>
                <a:srgbClr val="000000"/>
              </a:solidFill>
              <a:latin typeface="Arial" charset="0"/>
              <a:cs typeface="Arial" charset="0"/>
              <a:sym typeface="Arial" charset="0"/>
            </a:endParaRPr>
          </a:p>
          <a:p>
            <a:pPr marL="0" indent="0" eaLnBrk="1" hangingPunct="1">
              <a:spcBef>
                <a:spcPts val="1200"/>
              </a:spcBef>
              <a:spcAft>
                <a:spcPct val="0"/>
              </a:spcAft>
              <a:buClr>
                <a:srgbClr val="000000"/>
              </a:buClr>
              <a:buSzPts val="2400"/>
              <a:buFont typeface="Arial" charset="0"/>
              <a:buChar char="•"/>
            </a:pPr>
            <a:r>
              <a:rPr lang="en-CA" sz="2400" smtClean="0">
                <a:solidFill>
                  <a:srgbClr val="000000"/>
                </a:solidFill>
                <a:latin typeface="Arial" charset="0"/>
                <a:cs typeface="Arial" charset="0"/>
                <a:sym typeface="Arial" charset="0"/>
              </a:rPr>
              <a:t>trial the draft K-9 Student Reporting Policy in 2018/19 to inform possible change to provincial reporting policy</a:t>
            </a:r>
            <a:endParaRPr lang="en-CA" smtClean="0">
              <a:solidFill>
                <a:srgbClr val="000000"/>
              </a:solidFill>
              <a:latin typeface="Arial" charset="0"/>
              <a:cs typeface="Arial" charset="0"/>
              <a:sym typeface="Arial" charset="0"/>
            </a:endParaRPr>
          </a:p>
          <a:p>
            <a:pPr marL="0" indent="0" eaLnBrk="1" hangingPunct="1">
              <a:spcBef>
                <a:spcPts val="1200"/>
              </a:spcBef>
              <a:spcAft>
                <a:spcPct val="0"/>
              </a:spcAft>
              <a:buClr>
                <a:srgbClr val="000000"/>
              </a:buClr>
              <a:buSzPts val="2400"/>
              <a:buFont typeface="Arial" charset="0"/>
              <a:buChar char="•"/>
            </a:pPr>
            <a:r>
              <a:rPr lang="en-CA" sz="2400" smtClean="0">
                <a:solidFill>
                  <a:srgbClr val="000000"/>
                </a:solidFill>
                <a:latin typeface="Arial" charset="0"/>
                <a:cs typeface="Arial" charset="0"/>
                <a:sym typeface="Arial" charset="0"/>
              </a:rPr>
              <a:t>inform future reporting guidelines</a:t>
            </a:r>
          </a:p>
          <a:p>
            <a:pPr marL="0" indent="0" eaLnBrk="1" hangingPunct="1">
              <a:spcBef>
                <a:spcPts val="1200"/>
              </a:spcBef>
              <a:spcAft>
                <a:spcPct val="0"/>
              </a:spcAft>
              <a:buClr>
                <a:srgbClr val="000000"/>
              </a:buClr>
              <a:buSzPts val="2400"/>
              <a:buFont typeface="Arial" charset="0"/>
              <a:buChar char="•"/>
            </a:pPr>
            <a:r>
              <a:rPr lang="en-CA" sz="2400" smtClean="0">
                <a:solidFill>
                  <a:srgbClr val="000000"/>
                </a:solidFill>
                <a:latin typeface="Arial" charset="0"/>
                <a:cs typeface="Arial" charset="0"/>
                <a:sym typeface="Arial" charset="0"/>
              </a:rPr>
              <a:t>refine the proficiency scale</a:t>
            </a:r>
            <a:endParaRPr lang="en-CA" smtClean="0">
              <a:solidFill>
                <a:srgbClr val="000000"/>
              </a:solidFill>
              <a:latin typeface="Arial" charset="0"/>
              <a:cs typeface="Arial" charset="0"/>
              <a:sym typeface="Arial" charset="0"/>
            </a:endParaRPr>
          </a:p>
          <a:p>
            <a:pPr marL="0" indent="0" eaLnBrk="1" hangingPunct="1">
              <a:spcBef>
                <a:spcPts val="1200"/>
              </a:spcBef>
              <a:spcAft>
                <a:spcPct val="0"/>
              </a:spcAft>
              <a:buClr>
                <a:srgbClr val="000000"/>
              </a:buClr>
              <a:buSzPts val="2400"/>
              <a:buFont typeface="Arial" charset="0"/>
              <a:buChar char="•"/>
            </a:pPr>
            <a:r>
              <a:rPr lang="en-CA" sz="2400" smtClean="0">
                <a:solidFill>
                  <a:srgbClr val="000000"/>
                </a:solidFill>
                <a:latin typeface="Arial" charset="0"/>
                <a:cs typeface="Arial" charset="0"/>
                <a:sym typeface="Arial" charset="0"/>
              </a:rPr>
              <a:t>recommend, where relevant, future changes to the reporting policy for Grades 10-12</a:t>
            </a:r>
          </a:p>
          <a:p>
            <a:pPr marL="0" indent="0" eaLnBrk="1" hangingPunct="1">
              <a:spcBef>
                <a:spcPts val="1200"/>
              </a:spcBef>
              <a:spcAft>
                <a:spcPct val="0"/>
              </a:spcAft>
              <a:buFont typeface="Arial" charset="0"/>
              <a:buNone/>
            </a:pPr>
            <a:r>
              <a:rPr lang="en-CA" sz="2400" smtClean="0">
                <a:solidFill>
                  <a:srgbClr val="000000"/>
                </a:solidFill>
                <a:latin typeface="Arial" charset="0"/>
                <a:cs typeface="Arial" charset="0"/>
                <a:sym typeface="Arial" charset="0"/>
              </a:rPr>
              <a:t>The K-9 Student Reporting Policy was implemented fully for the 2020-2021. It is no longer in draft form.</a:t>
            </a:r>
          </a:p>
          <a:p>
            <a:pPr marL="0" indent="0" eaLnBrk="1" hangingPunct="1">
              <a:spcBef>
                <a:spcPts val="1600"/>
              </a:spcBef>
              <a:spcAft>
                <a:spcPct val="0"/>
              </a:spcAft>
              <a:buSzPts val="2400"/>
              <a:buFont typeface="Arial" charset="0"/>
              <a:buNone/>
            </a:pPr>
            <a:endParaRPr lang="en-CA" sz="2400" smtClean="0">
              <a:latin typeface="Arial" charset="0"/>
              <a:cs typeface="Arial" charset="0"/>
              <a:sym typeface="Arial" charset="0"/>
            </a:endParaRPr>
          </a:p>
          <a:p>
            <a:pPr marL="0" indent="0" eaLnBrk="1" hangingPunct="1">
              <a:spcAft>
                <a:spcPct val="0"/>
              </a:spcAft>
              <a:buSzPts val="2400"/>
              <a:buFont typeface="Arial" charset="0"/>
              <a:buNone/>
            </a:pPr>
            <a:endParaRPr lang="en-CA" sz="2400" smtClean="0">
              <a:latin typeface="Arial" charset="0"/>
              <a:cs typeface="Arial" charset="0"/>
              <a:sym typeface="Arial" charset="0"/>
            </a:endParaRPr>
          </a:p>
          <a:p>
            <a:pPr marL="0" indent="0" eaLnBrk="1" hangingPunct="1">
              <a:spcAft>
                <a:spcPct val="0"/>
              </a:spcAft>
              <a:buSzPts val="2400"/>
              <a:buFont typeface="Arial" charset="0"/>
              <a:buNone/>
            </a:pPr>
            <a:endParaRPr lang="en-CA" sz="2400" smtClean="0">
              <a:latin typeface="Arial" charset="0"/>
              <a:cs typeface="Arial" charset="0"/>
              <a:sym typeface="Arial" charset="0"/>
            </a:endParaRPr>
          </a:p>
          <a:p>
            <a:pPr marL="0" indent="0" eaLnBrk="1" hangingPunct="1">
              <a:spcAft>
                <a:spcPct val="0"/>
              </a:spcAft>
              <a:buSzPts val="2400"/>
              <a:buFont typeface="Arial" charset="0"/>
              <a:buNone/>
            </a:pPr>
            <a:endParaRPr lang="en-CA" sz="2400" smtClean="0">
              <a:latin typeface="Arial" charset="0"/>
              <a:cs typeface="Arial" charset="0"/>
              <a:sym typeface="Arial" charset="0"/>
            </a:endParaRPr>
          </a:p>
          <a:p>
            <a:pPr marL="0" indent="0" eaLnBrk="1" hangingPunct="1">
              <a:spcAft>
                <a:spcPct val="0"/>
              </a:spcAft>
              <a:buSzPts val="2400"/>
              <a:buFont typeface="Arial" charset="0"/>
              <a:buNone/>
            </a:pPr>
            <a:endParaRPr lang="en-CA" sz="2400" smtClean="0">
              <a:latin typeface="Arial" charset="0"/>
              <a:cs typeface="Arial" charset="0"/>
              <a:sym typeface="Arial" charset="0"/>
            </a:endParaRPr>
          </a:p>
        </p:txBody>
      </p:sp>
      <p:grpSp>
        <p:nvGrpSpPr>
          <p:cNvPr id="15363" name="Google Shape;54;p11"/>
          <p:cNvGrpSpPr>
            <a:grpSpLocks/>
          </p:cNvGrpSpPr>
          <p:nvPr/>
        </p:nvGrpSpPr>
        <p:grpSpPr bwMode="auto">
          <a:xfrm>
            <a:off x="8424863" y="1498600"/>
            <a:ext cx="2662237" cy="3392488"/>
            <a:chOff x="8304" y="183"/>
            <a:chExt cx="2695" cy="3584"/>
          </a:xfrm>
        </p:grpSpPr>
        <p:pic>
          <p:nvPicPr>
            <p:cNvPr id="15364" name="Google Shape;55;p11"/>
            <p:cNvPicPr preferRelativeResize="0">
              <a:picLocks noChangeAspect="1" noChangeArrowheads="1"/>
            </p:cNvPicPr>
            <p:nvPr/>
          </p:nvPicPr>
          <p:blipFill>
            <a:blip r:embed="rId3"/>
            <a:srcRect/>
            <a:stretch>
              <a:fillRect/>
            </a:stretch>
          </p:blipFill>
          <p:spPr bwMode="auto">
            <a:xfrm>
              <a:off x="8423" y="1906"/>
              <a:ext cx="209" cy="644"/>
            </a:xfrm>
            <a:prstGeom prst="rect">
              <a:avLst/>
            </a:prstGeom>
            <a:noFill/>
            <a:ln w="9525">
              <a:noFill/>
              <a:miter lim="800000"/>
              <a:headEnd/>
              <a:tailEnd/>
            </a:ln>
          </p:spPr>
        </p:pic>
        <p:pic>
          <p:nvPicPr>
            <p:cNvPr id="15365" name="Google Shape;56;p11"/>
            <p:cNvPicPr preferRelativeResize="0">
              <a:picLocks noChangeAspect="1" noChangeArrowheads="1"/>
            </p:cNvPicPr>
            <p:nvPr/>
          </p:nvPicPr>
          <p:blipFill>
            <a:blip r:embed="rId4"/>
            <a:srcRect/>
            <a:stretch>
              <a:fillRect/>
            </a:stretch>
          </p:blipFill>
          <p:spPr bwMode="auto">
            <a:xfrm>
              <a:off x="8821" y="2909"/>
              <a:ext cx="690" cy="839"/>
            </a:xfrm>
            <a:prstGeom prst="rect">
              <a:avLst/>
            </a:prstGeom>
            <a:noFill/>
            <a:ln w="9525">
              <a:noFill/>
              <a:miter lim="800000"/>
              <a:headEnd/>
              <a:tailEnd/>
            </a:ln>
          </p:spPr>
        </p:pic>
        <p:pic>
          <p:nvPicPr>
            <p:cNvPr id="15366" name="Google Shape;57;p11"/>
            <p:cNvPicPr preferRelativeResize="0">
              <a:picLocks noChangeAspect="1" noChangeArrowheads="1"/>
            </p:cNvPicPr>
            <p:nvPr/>
          </p:nvPicPr>
          <p:blipFill>
            <a:blip r:embed="rId5"/>
            <a:srcRect/>
            <a:stretch>
              <a:fillRect/>
            </a:stretch>
          </p:blipFill>
          <p:spPr bwMode="auto">
            <a:xfrm>
              <a:off x="8304" y="183"/>
              <a:ext cx="2695" cy="3584"/>
            </a:xfrm>
            <a:prstGeom prst="rect">
              <a:avLst/>
            </a:prstGeom>
            <a:noFill/>
            <a:ln w="9525">
              <a:noFill/>
              <a:miter lim="800000"/>
              <a:headEnd/>
              <a:tailEnd/>
            </a:ln>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Google Shape;62;p12"/>
          <p:cNvSpPr txBox="1">
            <a:spLocks noGrp="1"/>
          </p:cNvSpPr>
          <p:nvPr>
            <p:ph type="title"/>
          </p:nvPr>
        </p:nvSpPr>
        <p:spPr bwMode="auto">
          <a:xfrm>
            <a:off x="838200" y="365125"/>
            <a:ext cx="10515600" cy="573088"/>
          </a:xfrm>
          <a:noFill/>
          <a:ln>
            <a:miter lim="800000"/>
            <a:headEnd/>
            <a:tailEnd/>
          </a:ln>
        </p:spPr>
        <p:txBody>
          <a:bodyPr vert="horz" numCol="1" compatLnSpc="1">
            <a:prstTxWarp prst="textNoShape">
              <a:avLst/>
            </a:prstTxWarp>
          </a:bodyPr>
          <a:lstStyle/>
          <a:p>
            <a:pPr eaLnBrk="1" hangingPunct="1">
              <a:spcBef>
                <a:spcPct val="0"/>
              </a:spcBef>
              <a:spcAft>
                <a:spcPct val="0"/>
              </a:spcAft>
              <a:buClr>
                <a:srgbClr val="005487"/>
              </a:buClr>
              <a:buSzPts val="2800"/>
              <a:buFont typeface="Arial" charset="0"/>
              <a:buNone/>
            </a:pPr>
            <a:r>
              <a:rPr lang="en-CA" sz="2800" b="1" smtClean="0">
                <a:solidFill>
                  <a:srgbClr val="005487"/>
                </a:solidFill>
                <a:latin typeface="Arial" charset="0"/>
                <a:cs typeface="Arial" charset="0"/>
                <a:sym typeface="Arial" charset="0"/>
              </a:rPr>
              <a:t>Points of Progress</a:t>
            </a:r>
          </a:p>
        </p:txBody>
      </p:sp>
      <p:sp>
        <p:nvSpPr>
          <p:cNvPr id="63" name="Google Shape;63;p12"/>
          <p:cNvSpPr txBox="1">
            <a:spLocks noGrp="1"/>
          </p:cNvSpPr>
          <p:nvPr>
            <p:ph type="body" idx="1"/>
          </p:nvPr>
        </p:nvSpPr>
        <p:spPr>
          <a:xfrm>
            <a:off x="838200" y="1336675"/>
            <a:ext cx="6605588" cy="4114800"/>
          </a:xfrm>
        </p:spPr>
        <p:txBody>
          <a:bodyPr vert="horz" numCol="1" compatLnSpc="1">
            <a:prstTxWarp prst="textNoShape">
              <a:avLst/>
            </a:prstTxWarp>
          </a:bodyPr>
          <a:lstStyle/>
          <a:p>
            <a:pPr marL="0" indent="0" eaLnBrk="1" hangingPunct="1">
              <a:spcBef>
                <a:spcPct val="0"/>
              </a:spcBef>
              <a:spcAft>
                <a:spcPct val="0"/>
              </a:spcAft>
              <a:buSzPts val="2600"/>
              <a:buFont typeface="Arial" charset="0"/>
              <a:buNone/>
            </a:pPr>
            <a:r>
              <a:rPr lang="en-CA" sz="2600" smtClean="0">
                <a:solidFill>
                  <a:srgbClr val="000000"/>
                </a:solidFill>
                <a:latin typeface="Arial" charset="0"/>
                <a:cs typeface="Arial" charset="0"/>
                <a:sym typeface="Arial" charset="0"/>
              </a:rPr>
              <a:t>Points of progress are the meaningful, varied, and responsive ways in which teachers provide parents with information about how your child is progressing in relation to the learning standards.</a:t>
            </a:r>
          </a:p>
          <a:p>
            <a:pPr marL="0" indent="0" eaLnBrk="1" hangingPunct="1">
              <a:spcBef>
                <a:spcPct val="0"/>
              </a:spcBef>
              <a:spcAft>
                <a:spcPct val="0"/>
              </a:spcAft>
              <a:buSzPts val="2600"/>
              <a:buFont typeface="Arial" charset="0"/>
              <a:buNone/>
            </a:pPr>
            <a:endParaRPr lang="en-CA" sz="2600" smtClean="0">
              <a:solidFill>
                <a:srgbClr val="000000"/>
              </a:solidFill>
              <a:latin typeface="Arial" charset="0"/>
              <a:cs typeface="Arial" charset="0"/>
              <a:sym typeface="Arial" charset="0"/>
            </a:endParaRPr>
          </a:p>
          <a:p>
            <a:pPr marL="0" indent="0" eaLnBrk="1" hangingPunct="1">
              <a:spcBef>
                <a:spcPct val="0"/>
              </a:spcBef>
              <a:spcAft>
                <a:spcPct val="0"/>
              </a:spcAft>
              <a:buSzPts val="2600"/>
              <a:buFont typeface="Arial" charset="0"/>
              <a:buNone/>
            </a:pPr>
            <a:r>
              <a:rPr lang="en-CA" sz="2600" smtClean="0">
                <a:solidFill>
                  <a:srgbClr val="000000"/>
                </a:solidFill>
                <a:latin typeface="Arial" charset="0"/>
                <a:cs typeface="Arial" charset="0"/>
                <a:sym typeface="Arial" charset="0"/>
              </a:rPr>
              <a:t>It uses:</a:t>
            </a:r>
          </a:p>
          <a:p>
            <a:pPr marL="0" indent="0" eaLnBrk="1" hangingPunct="1">
              <a:spcBef>
                <a:spcPct val="0"/>
              </a:spcBef>
              <a:spcAft>
                <a:spcPct val="0"/>
              </a:spcAft>
              <a:buClr>
                <a:srgbClr val="000000"/>
              </a:buClr>
              <a:buSzPts val="2600"/>
              <a:buFont typeface="Arial" charset="0"/>
              <a:buChar char="•"/>
            </a:pPr>
            <a:r>
              <a:rPr lang="en-CA" sz="2600" b="1" smtClean="0">
                <a:solidFill>
                  <a:srgbClr val="000000"/>
                </a:solidFill>
                <a:latin typeface="Arial" charset="0"/>
                <a:cs typeface="Arial" charset="0"/>
                <a:sym typeface="Arial" charset="0"/>
              </a:rPr>
              <a:t>strength-based descriptive feedback</a:t>
            </a:r>
          </a:p>
          <a:p>
            <a:pPr marL="0" indent="0" eaLnBrk="1" hangingPunct="1">
              <a:spcBef>
                <a:spcPct val="0"/>
              </a:spcBef>
              <a:spcAft>
                <a:spcPct val="0"/>
              </a:spcAft>
              <a:buClr>
                <a:srgbClr val="000000"/>
              </a:buClr>
              <a:buSzPts val="2600"/>
              <a:buFont typeface="Arial" charset="0"/>
              <a:buChar char="•"/>
            </a:pPr>
            <a:r>
              <a:rPr lang="en-CA" sz="2600" b="1" smtClean="0">
                <a:solidFill>
                  <a:srgbClr val="000000"/>
                </a:solidFill>
                <a:latin typeface="Arial" charset="0"/>
                <a:cs typeface="Arial" charset="0"/>
                <a:sym typeface="Arial" charset="0"/>
              </a:rPr>
              <a:t>four-point provincial proficiency scale</a:t>
            </a:r>
            <a:endParaRPr lang="en-CA" smtClean="0">
              <a:solidFill>
                <a:srgbClr val="000000"/>
              </a:solidFill>
              <a:latin typeface="Arial" charset="0"/>
              <a:cs typeface="Arial" charset="0"/>
              <a:sym typeface="Arial" charset="0"/>
            </a:endParaRPr>
          </a:p>
        </p:txBody>
      </p:sp>
      <p:sp>
        <p:nvSpPr>
          <p:cNvPr id="64" name="Google Shape;64;p12"/>
          <p:cNvSpPr>
            <a:spLocks noChangeArrowheads="1"/>
          </p:cNvSpPr>
          <p:nvPr/>
        </p:nvSpPr>
        <p:spPr bwMode="auto">
          <a:xfrm>
            <a:off x="7339013" y="1244600"/>
            <a:ext cx="4014787" cy="2308225"/>
          </a:xfrm>
          <a:prstGeom prst="rect">
            <a:avLst/>
          </a:prstGeom>
          <a:noFill/>
          <a:ln w="9525">
            <a:noFill/>
            <a:miter lim="800000"/>
            <a:headEnd/>
            <a:tailEnd/>
          </a:ln>
        </p:spPr>
        <p:txBody>
          <a:bodyPr lIns="91425" tIns="45700" rIns="91425" bIns="45700"/>
          <a:lstStyle/>
          <a:p>
            <a:pPr>
              <a:buClr>
                <a:srgbClr val="000000"/>
              </a:buClr>
              <a:buFont typeface="Arial" charset="0"/>
              <a:buNone/>
            </a:pPr>
            <a:r>
              <a:rPr lang="en-CA" sz="1800" b="1" i="1"/>
              <a:t>Strength-based feedback: </a:t>
            </a:r>
            <a:r>
              <a:rPr lang="en-CA" sz="1800"/>
              <a:t>A strength- based approach recognizes that student learning is dynamic and holistic, and that students demonstrate their learning in different ways and rates. Feedback is focused on what the student can do and what they are working toward.</a:t>
            </a:r>
            <a:endParaRPr lang="en-CA"/>
          </a:p>
        </p:txBody>
      </p:sp>
      <p:sp>
        <p:nvSpPr>
          <p:cNvPr id="65" name="Google Shape;65;p12"/>
          <p:cNvSpPr/>
          <p:nvPr/>
        </p:nvSpPr>
        <p:spPr>
          <a:xfrm>
            <a:off x="7389876" y="3644267"/>
            <a:ext cx="3913632" cy="2031325"/>
          </a:xfrm>
          <a:prstGeom prst="rect">
            <a:avLst/>
          </a:prstGeom>
          <a:noFill/>
          <a:ln>
            <a:noFill/>
          </a:ln>
        </p:spPr>
        <p:txBody>
          <a:bodyPr spcFirstLastPara="1" lIns="91425" tIns="45700" rIns="91425" bIns="45700"/>
          <a:lstStyle/>
          <a:p>
            <a:pPr fontAlgn="auto">
              <a:spcBef>
                <a:spcPts val="0"/>
              </a:spcBef>
              <a:spcAft>
                <a:spcPts val="0"/>
              </a:spcAft>
              <a:buClr>
                <a:srgbClr val="000000"/>
              </a:buClr>
              <a:buFont typeface="Arial"/>
              <a:buNone/>
              <a:defRPr/>
            </a:pPr>
            <a:r>
              <a:rPr lang="en-CA" sz="1800" b="1" i="1" kern="0">
                <a:latin typeface="Arial"/>
                <a:ea typeface="Arial"/>
                <a:cs typeface="Arial"/>
                <a:sym typeface="Arial"/>
              </a:rPr>
              <a:t>Four-point provincial proficiency scale: </a:t>
            </a:r>
            <a:r>
              <a:rPr lang="en-CA" sz="1800" kern="0">
                <a:latin typeface="Arial"/>
                <a:ea typeface="Arial"/>
                <a:cs typeface="Arial"/>
                <a:sym typeface="Arial"/>
              </a:rPr>
              <a:t>The four points (</a:t>
            </a:r>
            <a:r>
              <a:rPr lang="en-CA" sz="1800" b="1" kern="0">
                <a:highlight>
                  <a:srgbClr val="FFFF00"/>
                </a:highlight>
                <a:latin typeface="Arial"/>
                <a:ea typeface="Arial"/>
                <a:cs typeface="Arial"/>
                <a:sym typeface="Arial"/>
              </a:rPr>
              <a:t>emerging, developing, proficient, extending</a:t>
            </a:r>
            <a:r>
              <a:rPr lang="en-CA" sz="1800" kern="0">
                <a:latin typeface="Arial"/>
                <a:ea typeface="Arial"/>
                <a:cs typeface="Arial"/>
                <a:sym typeface="Arial"/>
              </a:rPr>
              <a:t>) are used to communicate student progress in relation to the learning standards in all areas of learning in Grades K-9.</a:t>
            </a:r>
            <a:endParaRPr sz="1800" kern="0">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Google Shape;70;p13"/>
          <p:cNvSpPr txBox="1">
            <a:spLocks noGrp="1"/>
          </p:cNvSpPr>
          <p:nvPr>
            <p:ph type="title"/>
          </p:nvPr>
        </p:nvSpPr>
        <p:spPr bwMode="auto">
          <a:xfrm>
            <a:off x="838200" y="365125"/>
            <a:ext cx="10515600" cy="573088"/>
          </a:xfrm>
          <a:noFill/>
          <a:ln>
            <a:miter lim="800000"/>
            <a:headEnd/>
            <a:tailEnd/>
          </a:ln>
        </p:spPr>
        <p:txBody>
          <a:bodyPr vert="horz" numCol="1" compatLnSpc="1">
            <a:prstTxWarp prst="textNoShape">
              <a:avLst/>
            </a:prstTxWarp>
          </a:bodyPr>
          <a:lstStyle/>
          <a:p>
            <a:pPr eaLnBrk="1" hangingPunct="1">
              <a:spcBef>
                <a:spcPct val="0"/>
              </a:spcBef>
              <a:spcAft>
                <a:spcPct val="0"/>
              </a:spcAft>
              <a:buClr>
                <a:srgbClr val="005487"/>
              </a:buClr>
              <a:buSzPts val="2800"/>
              <a:buFont typeface="Arial" charset="0"/>
              <a:buNone/>
            </a:pPr>
            <a:r>
              <a:rPr lang="en-CA" sz="2800" b="1" smtClean="0">
                <a:solidFill>
                  <a:srgbClr val="005487"/>
                </a:solidFill>
                <a:latin typeface="Arial" charset="0"/>
                <a:cs typeface="Arial" charset="0"/>
                <a:sym typeface="Arial" charset="0"/>
              </a:rPr>
              <a:t>Points of Progress cont.</a:t>
            </a:r>
          </a:p>
        </p:txBody>
      </p:sp>
      <p:sp>
        <p:nvSpPr>
          <p:cNvPr id="71" name="Google Shape;71;p13"/>
          <p:cNvSpPr txBox="1">
            <a:spLocks noGrp="1"/>
          </p:cNvSpPr>
          <p:nvPr>
            <p:ph type="body" idx="1"/>
          </p:nvPr>
        </p:nvSpPr>
        <p:spPr>
          <a:xfrm>
            <a:off x="838200" y="1291225"/>
            <a:ext cx="10886700" cy="4394400"/>
          </a:xfrm>
        </p:spPr>
        <p:txBody>
          <a:bodyPr/>
          <a:lstStyle/>
          <a:p>
            <a:pPr marL="0" indent="0" eaLnBrk="1" fontAlgn="auto" hangingPunct="1">
              <a:spcBef>
                <a:spcPts val="0"/>
              </a:spcBef>
              <a:buSzPts val="2400"/>
              <a:buFont typeface="Arial"/>
              <a:buNone/>
              <a:defRPr/>
            </a:pPr>
            <a:r>
              <a:rPr lang="en-CA" sz="2400">
                <a:solidFill>
                  <a:srgbClr val="000000"/>
                </a:solidFill>
              </a:rPr>
              <a:t>Points of progress may also be provided in a variety of time frames.</a:t>
            </a:r>
            <a:endParaRPr sz="2400">
              <a:solidFill>
                <a:srgbClr val="000000"/>
              </a:solidFill>
            </a:endParaRPr>
          </a:p>
          <a:p>
            <a:pPr marL="0" indent="0" eaLnBrk="1" fontAlgn="auto" hangingPunct="1">
              <a:spcBef>
                <a:spcPts val="600"/>
              </a:spcBef>
              <a:buFont typeface="Arial"/>
              <a:buNone/>
              <a:defRPr/>
            </a:pPr>
            <a:r>
              <a:rPr lang="en-CA" sz="2400">
                <a:solidFill>
                  <a:srgbClr val="000000"/>
                </a:solidFill>
              </a:rPr>
              <a:t>Points of progress will be provided at least </a:t>
            </a:r>
            <a:r>
              <a:rPr lang="en-CA" sz="2400" b="1">
                <a:solidFill>
                  <a:srgbClr val="000000"/>
                </a:solidFill>
                <a:highlight>
                  <a:srgbClr val="FFFF00"/>
                </a:highlight>
              </a:rPr>
              <a:t>FIVE</a:t>
            </a:r>
            <a:r>
              <a:rPr lang="en-CA" sz="2400">
                <a:solidFill>
                  <a:srgbClr val="000000"/>
                </a:solidFill>
              </a:rPr>
              <a:t> times during the school year and will contain the following:</a:t>
            </a:r>
            <a:endParaRPr sz="2400">
              <a:solidFill>
                <a:srgbClr val="000000"/>
              </a:solidFill>
            </a:endParaRPr>
          </a:p>
          <a:p>
            <a:pPr marL="355600" indent="-381000" eaLnBrk="1" fontAlgn="auto" hangingPunct="1">
              <a:spcBef>
                <a:spcPts val="1200"/>
              </a:spcBef>
              <a:buClr>
                <a:srgbClr val="000000"/>
              </a:buClr>
              <a:buSzPts val="2400"/>
              <a:defRPr/>
            </a:pPr>
            <a:r>
              <a:rPr lang="en-CA" sz="2400">
                <a:solidFill>
                  <a:srgbClr val="000000"/>
                </a:solidFill>
              </a:rPr>
              <a:t>Twice per year, communicate progress in each area of learning in relation to the learning standards, using the standard four-point provincial proficiency scale and descriptive feedback.</a:t>
            </a:r>
            <a:endParaRPr sz="2400">
              <a:solidFill>
                <a:srgbClr val="000000"/>
              </a:solidFill>
            </a:endParaRPr>
          </a:p>
          <a:p>
            <a:pPr marL="355600" indent="-381000" eaLnBrk="1" fontAlgn="auto" hangingPunct="1">
              <a:spcBef>
                <a:spcPts val="1200"/>
              </a:spcBef>
              <a:buClr>
                <a:srgbClr val="000000"/>
              </a:buClr>
              <a:buSzPts val="2400"/>
              <a:defRPr/>
            </a:pPr>
            <a:r>
              <a:rPr lang="en-CA" sz="2400">
                <a:solidFill>
                  <a:srgbClr val="000000"/>
                </a:solidFill>
              </a:rPr>
              <a:t>At least twice per year, provide written descriptive feedback (paper or digital) on student engagement and behaviour (e.g., growth in personal and social responsibility).</a:t>
            </a:r>
            <a:endParaRPr sz="2400">
              <a:solidFill>
                <a:srgbClr val="000000"/>
              </a:solidFill>
            </a:endParaRPr>
          </a:p>
          <a:p>
            <a:pPr marL="355600" indent="-381000" eaLnBrk="1" fontAlgn="auto" hangingPunct="1">
              <a:spcBef>
                <a:spcPts val="1200"/>
              </a:spcBef>
              <a:buClr>
                <a:srgbClr val="000000"/>
              </a:buClr>
              <a:buSzPts val="2400"/>
              <a:defRPr/>
            </a:pPr>
            <a:r>
              <a:rPr lang="en-CA" sz="2400">
                <a:solidFill>
                  <a:srgbClr val="000000"/>
                </a:solidFill>
              </a:rPr>
              <a:t>At least once per year, include student-selected evidence of and reflection on Core Competency development.</a:t>
            </a:r>
            <a:endParaRPr sz="2400">
              <a:solidFill>
                <a:srgbClr val="000000"/>
              </a:solidFill>
            </a:endParaRPr>
          </a:p>
          <a:p>
            <a:pPr marL="228600" indent="-101600" eaLnBrk="1" fontAlgn="auto" hangingPunct="1">
              <a:spcBef>
                <a:spcPts val="1600"/>
              </a:spcBef>
              <a:buSzPts val="2000"/>
              <a:buFont typeface="Arial"/>
              <a:buNone/>
              <a:defRPr/>
            </a:pPr>
            <a:endParaRPr sz="2000"/>
          </a:p>
          <a:p>
            <a:pPr marL="228600" indent="-101600" eaLnBrk="1" fontAlgn="auto" hangingPunct="1">
              <a:buSzPts val="2000"/>
              <a:buFont typeface="Arial"/>
              <a:buNone/>
              <a:defRPr/>
            </a:pPr>
            <a:endParaRPr sz="2000"/>
          </a:p>
          <a:p>
            <a:pPr marL="228600" indent="-76200" eaLnBrk="1" fontAlgn="auto" hangingPunct="1">
              <a:buSzPts val="2400"/>
              <a:buFont typeface="Arial"/>
              <a:buNone/>
              <a:defRPr/>
            </a:pP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Google Shape;76;p14"/>
          <p:cNvSpPr txBox="1">
            <a:spLocks noGrp="1"/>
          </p:cNvSpPr>
          <p:nvPr>
            <p:ph type="title"/>
          </p:nvPr>
        </p:nvSpPr>
        <p:spPr bwMode="auto">
          <a:xfrm>
            <a:off x="838200" y="365125"/>
            <a:ext cx="10515600" cy="573088"/>
          </a:xfrm>
          <a:noFill/>
          <a:ln>
            <a:miter lim="800000"/>
            <a:headEnd/>
            <a:tailEnd/>
          </a:ln>
        </p:spPr>
        <p:txBody>
          <a:bodyPr vert="horz" numCol="1" compatLnSpc="1">
            <a:prstTxWarp prst="textNoShape">
              <a:avLst/>
            </a:prstTxWarp>
          </a:bodyPr>
          <a:lstStyle/>
          <a:p>
            <a:pPr eaLnBrk="1" hangingPunct="1">
              <a:spcBef>
                <a:spcPct val="0"/>
              </a:spcBef>
              <a:spcAft>
                <a:spcPct val="0"/>
              </a:spcAft>
              <a:buClr>
                <a:srgbClr val="005487"/>
              </a:buClr>
              <a:buSzPts val="2800"/>
              <a:buFont typeface="Arial" charset="0"/>
              <a:buNone/>
            </a:pPr>
            <a:r>
              <a:rPr lang="en-CA" sz="2800" b="1" smtClean="0">
                <a:solidFill>
                  <a:srgbClr val="005487"/>
                </a:solidFill>
                <a:latin typeface="Arial" charset="0"/>
                <a:cs typeface="Arial" charset="0"/>
                <a:sym typeface="Arial" charset="0"/>
              </a:rPr>
              <a:t>Reporting Ministry Expectations</a:t>
            </a:r>
          </a:p>
        </p:txBody>
      </p:sp>
      <p:graphicFrame>
        <p:nvGraphicFramePr>
          <p:cNvPr id="77" name="Google Shape;77;p14"/>
          <p:cNvGraphicFramePr>
            <a:graphicFrameLocks noGrp="1"/>
          </p:cNvGraphicFramePr>
          <p:nvPr/>
        </p:nvGraphicFramePr>
        <p:xfrm>
          <a:off x="838200" y="1184275"/>
          <a:ext cx="10515600" cy="4364038"/>
        </p:xfrm>
        <a:graphic>
          <a:graphicData uri="http://schemas.openxmlformats.org/drawingml/2006/table">
            <a:tbl>
              <a:tblPr/>
              <a:tblGrid>
                <a:gridCol w="5218113"/>
                <a:gridCol w="1311275"/>
                <a:gridCol w="1357312"/>
                <a:gridCol w="26289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FFFFFF"/>
                          </a:solidFill>
                          <a:effectLst/>
                          <a:latin typeface="Arial" charset="0"/>
                          <a:cs typeface="Arial" charset="0"/>
                          <a:sym typeface="Arial" charset="0"/>
                        </a:rPr>
                        <a:t>Curriculum Area</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5487"/>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FFFFFF"/>
                          </a:solidFill>
                          <a:effectLst/>
                          <a:latin typeface="Arial" charset="0"/>
                          <a:cs typeface="Arial" charset="0"/>
                          <a:sym typeface="Arial" charset="0"/>
                        </a:rPr>
                        <a:t>Written Reports</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5487"/>
                    </a:solid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FFFFFF"/>
                          </a:solidFill>
                          <a:effectLst/>
                          <a:latin typeface="Arial" charset="0"/>
                          <a:cs typeface="Arial" charset="0"/>
                          <a:sym typeface="Arial" charset="0"/>
                        </a:rPr>
                        <a:t>Other Communication</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5487"/>
                    </a:solidFill>
                  </a:tcPr>
                </a:tc>
              </a:tr>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CA" sz="1200" b="0" i="0" u="none" strike="noStrike" cap="none" normalizeH="0" baseline="0" smtClean="0">
                        <a:ln>
                          <a:noFill/>
                        </a:ln>
                        <a:solidFill>
                          <a:srgbClr val="000000"/>
                        </a:solidFill>
                        <a:effectLst/>
                        <a:latin typeface="Arial" charset="0"/>
                        <a:cs typeface="Arial" charset="0"/>
                        <a:sym typeface="Arial" charset="0"/>
                      </a:endParaRP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200" b="1" i="0" u="none" strike="noStrike" cap="none" normalizeH="0" baseline="0" smtClean="0">
                          <a:ln>
                            <a:noFill/>
                          </a:ln>
                          <a:solidFill>
                            <a:srgbClr val="000000"/>
                          </a:solidFill>
                          <a:effectLst/>
                          <a:latin typeface="Arial" charset="0"/>
                          <a:cs typeface="Arial" charset="0"/>
                          <a:sym typeface="Arial" charset="0"/>
                        </a:rPr>
                        <a:t>January</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200" b="1" i="0" u="none" strike="noStrike" cap="none" normalizeH="0" baseline="0" smtClean="0">
                          <a:ln>
                            <a:noFill/>
                          </a:ln>
                          <a:solidFill>
                            <a:srgbClr val="000000"/>
                          </a:solidFill>
                          <a:effectLst/>
                          <a:latin typeface="Arial" charset="0"/>
                          <a:cs typeface="Arial" charset="0"/>
                          <a:sym typeface="Arial" charset="0"/>
                        </a:rPr>
                        <a:t>June</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CA" sz="1200" b="0" i="0" u="none" strike="noStrike" cap="none" normalizeH="0" baseline="0" smtClean="0">
                        <a:ln>
                          <a:noFill/>
                        </a:ln>
                        <a:solidFill>
                          <a:srgbClr val="000000"/>
                        </a:solidFill>
                        <a:effectLst/>
                        <a:latin typeface="Arial" charset="0"/>
                        <a:cs typeface="Arial" charset="0"/>
                        <a:sym typeface="Arial" charset="0"/>
                      </a:endParaRP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English and French Language Arts</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2</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Mathematics</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2</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Science</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2</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Social Studies</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2</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r>
              <a:tr h="381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Arts Education</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gridSpan="2">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 </a:t>
                      </a:r>
                      <a:r>
                        <a:rPr kumimoji="0" lang="en-CA" sz="1200" b="0" i="0" u="none" strike="noStrike" cap="none" normalizeH="0" baseline="0" smtClean="0">
                          <a:ln>
                            <a:noFill/>
                          </a:ln>
                          <a:solidFill>
                            <a:srgbClr val="000000"/>
                          </a:solidFill>
                          <a:effectLst/>
                          <a:latin typeface="Arial" charset="0"/>
                          <a:cs typeface="Arial" charset="0"/>
                          <a:sym typeface="Arial" charset="0"/>
                        </a:rPr>
                        <a:t>(either Jan or June) </a:t>
                      </a:r>
                      <a:r>
                        <a:rPr kumimoji="0" lang="en-CA" sz="1800" b="1" i="0" u="none" strike="noStrike" cap="none" normalizeH="0" baseline="0" smtClean="0">
                          <a:ln>
                            <a:noFill/>
                          </a:ln>
                          <a:solidFill>
                            <a:srgbClr val="595959"/>
                          </a:solidFill>
                          <a:effectLst/>
                          <a:latin typeface="Arial" charset="0"/>
                          <a:cs typeface="Arial" charset="0"/>
                          <a:sym typeface="Arial" charset="0"/>
                        </a:rPr>
                        <a: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2</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Core French (Gr 5 – 7)</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gridSpan="2">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 </a:t>
                      </a:r>
                      <a:r>
                        <a:rPr kumimoji="0" lang="en-CA" sz="1200" b="0" i="0" u="none" strike="noStrike" cap="none" normalizeH="0" baseline="0" smtClean="0">
                          <a:ln>
                            <a:noFill/>
                          </a:ln>
                          <a:solidFill>
                            <a:srgbClr val="000000"/>
                          </a:solidFill>
                          <a:effectLst/>
                          <a:latin typeface="Arial" charset="0"/>
                          <a:cs typeface="Arial" charset="0"/>
                          <a:sym typeface="Arial" charset="0"/>
                        </a:rPr>
                        <a:t>(either Jan or June)</a:t>
                      </a:r>
                      <a:r>
                        <a:rPr kumimoji="0" lang="en-CA" sz="1800" b="0" i="0" u="none" strike="noStrike" cap="none" normalizeH="0" baseline="0" smtClean="0">
                          <a:ln>
                            <a:noFill/>
                          </a:ln>
                          <a:solidFill>
                            <a:srgbClr val="000000"/>
                          </a:solidFill>
                          <a:effectLst/>
                          <a:latin typeface="Arial" charset="0"/>
                          <a:cs typeface="Arial" charset="0"/>
                          <a:sym typeface="Arial" charset="0"/>
                        </a:rPr>
                        <a:t> </a:t>
                      </a:r>
                      <a:r>
                        <a:rPr kumimoji="0" lang="en-CA" sz="1800" b="1" i="0" u="none" strike="noStrike" cap="none" normalizeH="0" baseline="0" smtClean="0">
                          <a:ln>
                            <a:noFill/>
                          </a:ln>
                          <a:solidFill>
                            <a:srgbClr val="595959"/>
                          </a:solidFill>
                          <a:effectLst/>
                          <a:latin typeface="Arial" charset="0"/>
                          <a:cs typeface="Arial" charset="0"/>
                          <a:sym typeface="Arial" charset="0"/>
                        </a:rPr>
                        <a:t>✓</a:t>
                      </a:r>
                      <a:endParaRPr kumimoji="0" lang="en-CA" sz="1800" b="0" i="0" u="none" strike="noStrike" cap="none" normalizeH="0" baseline="0" smtClean="0">
                        <a:ln>
                          <a:noFill/>
                        </a:ln>
                        <a:solidFill>
                          <a:srgbClr val="000000"/>
                        </a:solidFill>
                        <a:effectLst/>
                        <a:latin typeface="Arial" charset="0"/>
                        <a:cs typeface="Arial" charset="0"/>
                        <a:sym typeface="Arial" charset="0"/>
                      </a:endParaRP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1</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Physical and Health Education</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gridSpan="2">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 </a:t>
                      </a:r>
                      <a:r>
                        <a:rPr kumimoji="0" lang="en-CA" sz="1200" b="0" i="0" u="none" strike="noStrike" cap="none" normalizeH="0" baseline="0" smtClean="0">
                          <a:ln>
                            <a:noFill/>
                          </a:ln>
                          <a:solidFill>
                            <a:srgbClr val="000000"/>
                          </a:solidFill>
                          <a:effectLst/>
                          <a:latin typeface="Arial" charset="0"/>
                          <a:cs typeface="Arial" charset="0"/>
                          <a:sym typeface="Arial" charset="0"/>
                        </a:rPr>
                        <a:t>(either Jan or June) </a:t>
                      </a:r>
                      <a:r>
                        <a:rPr kumimoji="0" lang="en-CA" sz="1800" b="1" i="0" u="none" strike="noStrike" cap="none" normalizeH="0" baseline="0" smtClean="0">
                          <a:ln>
                            <a:noFill/>
                          </a:ln>
                          <a:solidFill>
                            <a:srgbClr val="595959"/>
                          </a:solidFill>
                          <a:effectLst/>
                          <a:latin typeface="Arial" charset="0"/>
                          <a:cs typeface="Arial" charset="0"/>
                          <a:sym typeface="Arial" charset="0"/>
                        </a:rPr>
                        <a:t>✓</a:t>
                      </a:r>
                      <a:endParaRPr kumimoji="0" lang="en-CA" sz="1800" b="0" i="0" u="none" strike="noStrike" cap="none" normalizeH="0" baseline="0" smtClean="0">
                        <a:ln>
                          <a:noFill/>
                        </a:ln>
                        <a:solidFill>
                          <a:srgbClr val="000000"/>
                        </a:solidFill>
                        <a:effectLst/>
                        <a:latin typeface="Arial" charset="0"/>
                        <a:cs typeface="Arial" charset="0"/>
                        <a:sym typeface="Arial" charset="0"/>
                      </a:endParaRP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1</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Applied Design, Skills and Technology</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CA" sz="1800" b="0" i="0" u="none" strike="noStrike" cap="none" normalizeH="0" baseline="0" smtClean="0">
                        <a:ln>
                          <a:noFill/>
                        </a:ln>
                        <a:solidFill>
                          <a:srgbClr val="000000"/>
                        </a:solidFill>
                        <a:effectLst/>
                        <a:latin typeface="Arial" charset="0"/>
                        <a:cs typeface="Arial" charset="0"/>
                        <a:sym typeface="Arial" charset="0"/>
                      </a:endParaRP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(optional)</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Career Education</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CA" sz="1800" b="0" i="0" u="none" strike="noStrike" cap="none" normalizeH="0" baseline="0" smtClean="0">
                        <a:ln>
                          <a:noFill/>
                        </a:ln>
                        <a:solidFill>
                          <a:srgbClr val="000000"/>
                        </a:solidFill>
                        <a:effectLst/>
                        <a:latin typeface="Arial" charset="0"/>
                        <a:cs typeface="Arial" charset="0"/>
                        <a:sym typeface="Arial" charset="0"/>
                      </a:endParaRP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ts val="1600"/>
                        <a:buFont typeface="Arial" charset="0"/>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(optional)</a:t>
                      </a:r>
                      <a:endParaRPr kumimoji="0" lang="en-CA" sz="1800" b="0" i="0" u="none" strike="noStrike" cap="none" normalizeH="0" baseline="0" smtClean="0">
                        <a:ln>
                          <a:noFill/>
                        </a:ln>
                        <a:solidFill>
                          <a:srgbClr val="000000"/>
                        </a:solidFill>
                        <a:effectLst/>
                        <a:latin typeface="Arial" charset="0"/>
                        <a:cs typeface="Arial" charset="0"/>
                        <a:sym typeface="Arial" charset="0"/>
                      </a:endParaRP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8EBF5"/>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Student Self Assessment of Core Competencies</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CA" sz="1800" b="0" i="0" u="none" strike="noStrike" cap="none" normalizeH="0" baseline="0" smtClean="0">
                        <a:ln>
                          <a:noFill/>
                        </a:ln>
                        <a:solidFill>
                          <a:srgbClr val="000000"/>
                        </a:solidFill>
                        <a:effectLst/>
                        <a:latin typeface="Arial" charset="0"/>
                        <a:cs typeface="Arial" charset="0"/>
                        <a:sym typeface="Arial" charset="0"/>
                      </a:endParaRP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
                          <a:srgbClr val="595959"/>
                        </a:buClr>
                        <a:buSzPts val="1800"/>
                        <a:buFont typeface="Arial" charset="0"/>
                        <a:buNone/>
                        <a:tabLst/>
                      </a:pPr>
                      <a:r>
                        <a:rPr kumimoji="0" lang="en-CA" sz="1800" b="1" i="0" u="none" strike="noStrike" cap="none" normalizeH="0" baseline="0" smtClean="0">
                          <a:ln>
                            <a:noFill/>
                          </a:ln>
                          <a:solidFill>
                            <a:srgbClr val="595959"/>
                          </a:solidFill>
                          <a:effectLst/>
                          <a:latin typeface="Arial" charset="0"/>
                          <a:cs typeface="Arial" charset="0"/>
                          <a:sym typeface="Arial" charset="0"/>
                        </a:rPr>
                        <a:t>✓</a:t>
                      </a:r>
                      <a:endParaRPr kumimoji="0" lang="en-CA" sz="1800" b="0" i="0" u="none" strike="noStrike" cap="none" normalizeH="0" baseline="0" smtClean="0">
                        <a:ln>
                          <a:noFill/>
                        </a:ln>
                        <a:solidFill>
                          <a:srgbClr val="000000"/>
                        </a:solidFill>
                        <a:effectLst/>
                        <a:latin typeface="Arial" charset="0"/>
                        <a:cs typeface="Arial" charset="0"/>
                        <a:sym typeface="Arial" charset="0"/>
                      </a:endParaRP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ts val="1600"/>
                        <a:buFont typeface="Arial" charset="0"/>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(optional)</a:t>
                      </a:r>
                      <a:endParaRPr kumimoji="0" lang="en-CA" sz="1800" b="0" i="0" u="none" strike="noStrike" cap="none" normalizeH="0" baseline="0" smtClean="0">
                        <a:ln>
                          <a:noFill/>
                        </a:ln>
                        <a:solidFill>
                          <a:srgbClr val="000000"/>
                        </a:solidFill>
                        <a:effectLst/>
                        <a:latin typeface="Arial" charset="0"/>
                        <a:cs typeface="Arial" charset="0"/>
                        <a:sym typeface="Arial" charset="0"/>
                      </a:endParaRP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DD4EA"/>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Google Shape;82;p15"/>
          <p:cNvSpPr txBox="1">
            <a:spLocks noGrp="1"/>
          </p:cNvSpPr>
          <p:nvPr>
            <p:ph type="title"/>
          </p:nvPr>
        </p:nvSpPr>
        <p:spPr bwMode="auto">
          <a:xfrm>
            <a:off x="838200" y="365125"/>
            <a:ext cx="10515600" cy="573088"/>
          </a:xfrm>
          <a:noFill/>
          <a:ln>
            <a:miter lim="800000"/>
            <a:headEnd/>
            <a:tailEnd/>
          </a:ln>
        </p:spPr>
        <p:txBody>
          <a:bodyPr vert="horz" numCol="1" compatLnSpc="1">
            <a:prstTxWarp prst="textNoShape">
              <a:avLst/>
            </a:prstTxWarp>
          </a:bodyPr>
          <a:lstStyle/>
          <a:p>
            <a:pPr eaLnBrk="1" hangingPunct="1">
              <a:spcBef>
                <a:spcPct val="0"/>
              </a:spcBef>
              <a:spcAft>
                <a:spcPct val="0"/>
              </a:spcAft>
              <a:buClr>
                <a:srgbClr val="005487"/>
              </a:buClr>
              <a:buSzPts val="2800"/>
              <a:buFont typeface="Arial" charset="0"/>
              <a:buNone/>
            </a:pPr>
            <a:r>
              <a:rPr lang="en-CA" sz="2800" b="1" smtClean="0">
                <a:solidFill>
                  <a:srgbClr val="005487"/>
                </a:solidFill>
                <a:latin typeface="Arial" charset="0"/>
                <a:cs typeface="Arial" charset="0"/>
                <a:sym typeface="Arial" charset="0"/>
              </a:rPr>
              <a:t>Summary of Progress</a:t>
            </a:r>
          </a:p>
        </p:txBody>
      </p:sp>
      <p:sp>
        <p:nvSpPr>
          <p:cNvPr id="23554" name="Google Shape;83;p15"/>
          <p:cNvSpPr txBox="1">
            <a:spLocks noGrp="1"/>
          </p:cNvSpPr>
          <p:nvPr>
            <p:ph type="body" idx="1"/>
          </p:nvPr>
        </p:nvSpPr>
        <p:spPr bwMode="auto">
          <a:xfrm>
            <a:off x="838200" y="1336675"/>
            <a:ext cx="10694988" cy="4295775"/>
          </a:xfrm>
          <a:noFill/>
          <a:ln>
            <a:miter lim="800000"/>
            <a:headEnd/>
            <a:tailEnd/>
          </a:ln>
        </p:spPr>
        <p:txBody>
          <a:bodyPr vert="horz" numCol="1" compatLnSpc="1">
            <a:prstTxWarp prst="textNoShape">
              <a:avLst/>
            </a:prstTxWarp>
          </a:bodyPr>
          <a:lstStyle/>
          <a:p>
            <a:pPr marL="0" indent="0" eaLnBrk="1" hangingPunct="1">
              <a:lnSpc>
                <a:spcPct val="100000"/>
              </a:lnSpc>
              <a:spcBef>
                <a:spcPct val="0"/>
              </a:spcBef>
              <a:spcAft>
                <a:spcPct val="0"/>
              </a:spcAft>
              <a:buSzPts val="2400"/>
              <a:buFont typeface="Arial" charset="0"/>
              <a:buNone/>
            </a:pPr>
            <a:r>
              <a:rPr lang="en-CA" sz="2400" smtClean="0">
                <a:solidFill>
                  <a:srgbClr val="000000"/>
                </a:solidFill>
                <a:latin typeface="Arial" charset="0"/>
                <a:cs typeface="Arial" charset="0"/>
                <a:sym typeface="Arial" charset="0"/>
              </a:rPr>
              <a:t>The summary of progress is a written report (digital or paper) on student progress in relation to the learning standards in all areas of learning. It is provided to parents at the end of the year.  Progress in all areas of learning is communicated using strength-based language, which includes descriptive feedback and next steps for learning, and the four-point provincial proficiency scale.</a:t>
            </a:r>
          </a:p>
          <a:p>
            <a:pPr marL="0" indent="0" eaLnBrk="1" hangingPunct="1">
              <a:lnSpc>
                <a:spcPct val="100000"/>
              </a:lnSpc>
              <a:spcBef>
                <a:spcPts val="1200"/>
              </a:spcBef>
              <a:spcAft>
                <a:spcPct val="0"/>
              </a:spcAft>
              <a:buSzPts val="2400"/>
              <a:buFont typeface="Arial" charset="0"/>
              <a:buNone/>
            </a:pPr>
            <a:r>
              <a:rPr lang="en-CA" sz="2400" smtClean="0">
                <a:solidFill>
                  <a:srgbClr val="000000"/>
                </a:solidFill>
                <a:latin typeface="Arial" charset="0"/>
                <a:cs typeface="Arial" charset="0"/>
                <a:sym typeface="Arial" charset="0"/>
              </a:rPr>
              <a:t>The summary of progress also includes descriptive feedback on student engagement and behaviour (e.g., personal and social responsibility) and may include information on ways to support the student at school and at home.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Google Shape;88;p16"/>
          <p:cNvSpPr txBox="1">
            <a:spLocks noGrp="1"/>
          </p:cNvSpPr>
          <p:nvPr>
            <p:ph type="title"/>
          </p:nvPr>
        </p:nvSpPr>
        <p:spPr bwMode="auto">
          <a:xfrm>
            <a:off x="906463" y="365125"/>
            <a:ext cx="10515600" cy="573088"/>
          </a:xfrm>
          <a:noFill/>
          <a:ln>
            <a:miter lim="800000"/>
            <a:headEnd/>
            <a:tailEnd/>
          </a:ln>
        </p:spPr>
        <p:txBody>
          <a:bodyPr vert="horz" numCol="1" compatLnSpc="1">
            <a:prstTxWarp prst="textNoShape">
              <a:avLst/>
            </a:prstTxWarp>
          </a:bodyPr>
          <a:lstStyle/>
          <a:p>
            <a:pPr eaLnBrk="1" hangingPunct="1">
              <a:spcBef>
                <a:spcPct val="0"/>
              </a:spcBef>
              <a:spcAft>
                <a:spcPct val="0"/>
              </a:spcAft>
              <a:buClr>
                <a:srgbClr val="005487"/>
              </a:buClr>
              <a:buSzPts val="2800"/>
              <a:buFont typeface="Arial" charset="0"/>
              <a:buNone/>
            </a:pPr>
            <a:r>
              <a:rPr lang="en-CA" sz="2800" b="1" smtClean="0">
                <a:solidFill>
                  <a:srgbClr val="005487"/>
                </a:solidFill>
                <a:latin typeface="Arial" charset="0"/>
                <a:cs typeface="Arial" charset="0"/>
                <a:sym typeface="Arial" charset="0"/>
              </a:rPr>
              <a:t>Four-point Provincial Proficiency Scale</a:t>
            </a:r>
          </a:p>
        </p:txBody>
      </p:sp>
      <p:sp>
        <p:nvSpPr>
          <p:cNvPr id="25602" name="Google Shape;89;p16"/>
          <p:cNvSpPr txBox="1">
            <a:spLocks noGrp="1"/>
          </p:cNvSpPr>
          <p:nvPr>
            <p:ph type="body" idx="1"/>
          </p:nvPr>
        </p:nvSpPr>
        <p:spPr bwMode="auto">
          <a:xfrm>
            <a:off x="838200" y="1165225"/>
            <a:ext cx="10515600" cy="1028700"/>
          </a:xfrm>
          <a:noFill/>
          <a:ln>
            <a:miter lim="800000"/>
            <a:headEnd/>
            <a:tailEnd/>
          </a:ln>
        </p:spPr>
        <p:txBody>
          <a:bodyPr vert="horz" numCol="1" compatLnSpc="1">
            <a:prstTxWarp prst="textNoShape">
              <a:avLst/>
            </a:prstTxWarp>
          </a:bodyPr>
          <a:lstStyle/>
          <a:p>
            <a:pPr marL="0" indent="0" eaLnBrk="1" hangingPunct="1">
              <a:spcBef>
                <a:spcPct val="0"/>
              </a:spcBef>
              <a:spcAft>
                <a:spcPct val="0"/>
              </a:spcAft>
              <a:buSzPts val="2400"/>
              <a:buFont typeface="Arial" charset="0"/>
              <a:buNone/>
            </a:pPr>
            <a:r>
              <a:rPr lang="en-CA" sz="2400" smtClean="0">
                <a:solidFill>
                  <a:srgbClr val="000000"/>
                </a:solidFill>
                <a:latin typeface="Arial" charset="0"/>
                <a:cs typeface="Arial" charset="0"/>
                <a:sym typeface="Arial" charset="0"/>
              </a:rPr>
              <a:t>The </a:t>
            </a:r>
            <a:r>
              <a:rPr lang="en-CA" sz="2400" b="1" i="1" smtClean="0">
                <a:solidFill>
                  <a:srgbClr val="000000"/>
                </a:solidFill>
                <a:latin typeface="Arial" charset="0"/>
                <a:cs typeface="Arial" charset="0"/>
                <a:sym typeface="Arial" charset="0"/>
              </a:rPr>
              <a:t>four-point provincial proficiency scale </a:t>
            </a:r>
            <a:r>
              <a:rPr lang="en-CA" sz="2400" smtClean="0">
                <a:solidFill>
                  <a:srgbClr val="000000"/>
                </a:solidFill>
                <a:latin typeface="Arial" charset="0"/>
                <a:cs typeface="Arial" charset="0"/>
                <a:sym typeface="Arial" charset="0"/>
              </a:rPr>
              <a:t>is used in K-9 to communicate student progress in all areas of learning. The four points on the scale include Emerging, Developing, Proficient, and Extending.</a:t>
            </a:r>
          </a:p>
          <a:p>
            <a:pPr marL="0" indent="0" eaLnBrk="1" hangingPunct="1">
              <a:spcAft>
                <a:spcPct val="0"/>
              </a:spcAft>
              <a:buFont typeface="Arial" charset="0"/>
              <a:buNone/>
            </a:pPr>
            <a:endParaRPr lang="en-CA" smtClean="0">
              <a:latin typeface="Arial" charset="0"/>
              <a:cs typeface="Arial" charset="0"/>
              <a:sym typeface="Arial" charset="0"/>
            </a:endParaRPr>
          </a:p>
        </p:txBody>
      </p:sp>
      <p:grpSp>
        <p:nvGrpSpPr>
          <p:cNvPr id="25603" name="Google Shape;90;p16"/>
          <p:cNvGrpSpPr>
            <a:grpSpLocks/>
          </p:cNvGrpSpPr>
          <p:nvPr/>
        </p:nvGrpSpPr>
        <p:grpSpPr bwMode="auto">
          <a:xfrm>
            <a:off x="4497388" y="2422525"/>
            <a:ext cx="4151312" cy="381000"/>
            <a:chOff x="0" y="0"/>
            <a:chExt cx="4253" cy="399"/>
          </a:xfrm>
        </p:grpSpPr>
        <p:cxnSp>
          <p:nvCxnSpPr>
            <p:cNvPr id="25626" name="Google Shape;91;p16"/>
            <p:cNvCxnSpPr>
              <a:cxnSpLocks noChangeShapeType="1"/>
            </p:cNvCxnSpPr>
            <p:nvPr/>
          </p:nvCxnSpPr>
          <p:spPr bwMode="auto">
            <a:xfrm>
              <a:off x="0" y="199"/>
              <a:ext cx="3914" cy="0"/>
            </a:xfrm>
            <a:prstGeom prst="straightConnector1">
              <a:avLst/>
            </a:prstGeom>
            <a:noFill/>
            <a:ln w="51800">
              <a:solidFill>
                <a:srgbClr val="4B5F7D"/>
              </a:solidFill>
              <a:round/>
              <a:headEnd/>
              <a:tailEnd/>
            </a:ln>
          </p:spPr>
        </p:cxnSp>
        <p:sp>
          <p:nvSpPr>
            <p:cNvPr id="25627" name="Google Shape;92;p16"/>
            <p:cNvSpPr>
              <a:spLocks/>
            </p:cNvSpPr>
            <p:nvPr/>
          </p:nvSpPr>
          <p:spPr bwMode="auto">
            <a:xfrm>
              <a:off x="3775" y="0"/>
              <a:ext cx="478" cy="399"/>
            </a:xfrm>
            <a:custGeom>
              <a:avLst/>
              <a:gdLst/>
              <a:ahLst/>
              <a:cxnLst>
                <a:cxn ang="0">
                  <a:pos x="0" y="0"/>
                </a:cxn>
                <a:cxn ang="0">
                  <a:pos x="113" y="199"/>
                </a:cxn>
                <a:cxn ang="0">
                  <a:pos x="0" y="398"/>
                </a:cxn>
                <a:cxn ang="0">
                  <a:pos x="477" y="199"/>
                </a:cxn>
                <a:cxn ang="0">
                  <a:pos x="0" y="0"/>
                </a:cxn>
              </a:cxnLst>
              <a:rect l="0" t="0" r="r" b="b"/>
              <a:pathLst>
                <a:path w="478" h="399" extrusionOk="0">
                  <a:moveTo>
                    <a:pt x="0" y="0"/>
                  </a:moveTo>
                  <a:lnTo>
                    <a:pt x="113" y="199"/>
                  </a:lnTo>
                  <a:lnTo>
                    <a:pt x="0" y="398"/>
                  </a:lnTo>
                  <a:lnTo>
                    <a:pt x="477" y="199"/>
                  </a:lnTo>
                  <a:lnTo>
                    <a:pt x="0" y="0"/>
                  </a:lnTo>
                  <a:close/>
                </a:path>
              </a:pathLst>
            </a:custGeom>
            <a:solidFill>
              <a:srgbClr val="4B5F7D"/>
            </a:solidFill>
            <a:ln w="9525">
              <a:noFill/>
              <a:round/>
              <a:headEnd/>
              <a:tailEnd/>
            </a:ln>
          </p:spPr>
          <p:txBody>
            <a:bodyPr lIns="91425" tIns="45700" rIns="91425" bIns="45700"/>
            <a:lstStyle/>
            <a:p>
              <a:endParaRPr lang="en-US"/>
            </a:p>
          </p:txBody>
        </p:sp>
      </p:grpSp>
      <p:graphicFrame>
        <p:nvGraphicFramePr>
          <p:cNvPr id="93" name="Google Shape;93;p16"/>
          <p:cNvGraphicFramePr>
            <a:graphicFrameLocks noGrp="1"/>
          </p:cNvGraphicFramePr>
          <p:nvPr/>
        </p:nvGraphicFramePr>
        <p:xfrm>
          <a:off x="906463" y="2422525"/>
          <a:ext cx="10379075" cy="3049588"/>
        </p:xfrm>
        <a:graphic>
          <a:graphicData uri="http://schemas.openxmlformats.org/drawingml/2006/table">
            <a:tbl>
              <a:tblPr/>
              <a:tblGrid>
                <a:gridCol w="2076450"/>
                <a:gridCol w="2074862"/>
                <a:gridCol w="2076450"/>
                <a:gridCol w="2074863"/>
                <a:gridCol w="2076450"/>
              </a:tblGrid>
              <a:tr h="447675">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CA" sz="2400" b="1" i="0" u="none" strike="noStrike" cap="none" normalizeH="0" baseline="0" smtClean="0">
                          <a:ln>
                            <a:noFill/>
                          </a:ln>
                          <a:solidFill>
                            <a:srgbClr val="FFFFFF"/>
                          </a:solidFill>
                          <a:effectLst/>
                          <a:latin typeface="Arial" charset="0"/>
                          <a:cs typeface="Arial" charset="0"/>
                          <a:sym typeface="Arial" charset="0"/>
                        </a:rPr>
                        <a:t>Proficiency</a:t>
                      </a:r>
                      <a:br>
                        <a:rPr kumimoji="0" lang="en-CA" sz="2400" b="1" i="0" u="none" strike="noStrike" cap="none" normalizeH="0" baseline="0" smtClean="0">
                          <a:ln>
                            <a:noFill/>
                          </a:ln>
                          <a:solidFill>
                            <a:srgbClr val="FFFFFF"/>
                          </a:solidFill>
                          <a:effectLst/>
                          <a:latin typeface="Arial" charset="0"/>
                          <a:cs typeface="Arial" charset="0"/>
                          <a:sym typeface="Arial" charset="0"/>
                        </a:rPr>
                      </a:br>
                      <a:r>
                        <a:rPr kumimoji="0" lang="en-CA" sz="2400" b="1" i="0" u="none" strike="noStrike" cap="none" normalizeH="0" baseline="0" smtClean="0">
                          <a:ln>
                            <a:noFill/>
                          </a:ln>
                          <a:solidFill>
                            <a:srgbClr val="FFFFFF"/>
                          </a:solidFill>
                          <a:effectLst/>
                          <a:latin typeface="Arial" charset="0"/>
                          <a:cs typeface="Arial" charset="0"/>
                          <a:sym typeface="Arial" charset="0"/>
                        </a:rPr>
                        <a:t>Scale</a:t>
                      </a:r>
                    </a:p>
                  </a:txBody>
                  <a:tcPr marL="91450" marR="91450" marT="45725" marB="45725" anchor="ctr" horzOverflow="overflow">
                    <a:lnL w="12700" cap="flat" cmpd="sng" algn="ctr">
                      <a:solidFill>
                        <a:schemeClr val="tx1"/>
                      </a:solidFill>
                      <a:prstDash val="solid"/>
                      <a:round/>
                      <a:headEnd type="none" w="sm" len="sm"/>
                      <a:tailEnd type="none" w="sm" len="sm"/>
                    </a:lnL>
                    <a:lnR w="9525" cap="flat" cmpd="sng" algn="ctr">
                      <a:solidFill>
                        <a:srgbClr val="000000">
                          <a:alpha val="0"/>
                        </a:srgbClr>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5487"/>
                    </a:solidFill>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CA" sz="1800" b="1" i="0" u="none" strike="noStrike" cap="none" normalizeH="0" baseline="0" smtClean="0">
                        <a:ln>
                          <a:noFill/>
                        </a:ln>
                        <a:solidFill>
                          <a:srgbClr val="FFFFFF"/>
                        </a:solidFill>
                        <a:effectLst/>
                        <a:latin typeface="Arial" charset="0"/>
                        <a:cs typeface="Arial" charset="0"/>
                        <a:sym typeface="Arial" charset="0"/>
                      </a:endParaRPr>
                    </a:p>
                  </a:txBody>
                  <a:tcPr marL="91450" marR="91450" marT="45725" marB="45725" horzOverflow="overflow">
                    <a:lnL w="9525" cap="flat" cmpd="sng" algn="ctr">
                      <a:solidFill>
                        <a:srgbClr val="000000">
                          <a:alpha val="0"/>
                        </a:srgbClr>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5B9BD5"/>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488950">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000000"/>
                          </a:solidFill>
                          <a:effectLst/>
                          <a:latin typeface="Arial" charset="0"/>
                          <a:cs typeface="Arial" charset="0"/>
                          <a:sym typeface="Arial" charset="0"/>
                        </a:rPr>
                        <a:t>Emerging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D9F1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000000"/>
                          </a:solidFill>
                          <a:effectLst/>
                          <a:latin typeface="Arial" charset="0"/>
                          <a:cs typeface="Arial" charset="0"/>
                          <a:sym typeface="Arial" charset="0"/>
                        </a:rPr>
                        <a:t>Developing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B3E2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000000"/>
                          </a:solidFill>
                          <a:effectLst/>
                          <a:latin typeface="Arial" charset="0"/>
                          <a:cs typeface="Arial" charset="0"/>
                          <a:sym typeface="Arial" charset="0"/>
                        </a:rPr>
                        <a:t>Proficient</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A7DD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800" b="1" i="0" u="none" strike="noStrike" cap="none" normalizeH="0" baseline="0" smtClean="0">
                          <a:ln>
                            <a:noFill/>
                          </a:ln>
                          <a:solidFill>
                            <a:srgbClr val="000000"/>
                          </a:solidFill>
                          <a:effectLst/>
                          <a:latin typeface="Arial" charset="0"/>
                          <a:cs typeface="Arial" charset="0"/>
                          <a:sym typeface="Arial" charset="0"/>
                        </a:rPr>
                        <a:t>Extending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8BD3FF"/>
                    </a:solidFill>
                  </a:tcPr>
                </a:tc>
              </a:tr>
              <a:tr h="2112963">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The student demonstrates an initial understanding of the concepts and competencies relevant to the expected learning.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9EFF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The student demonstrates a partial understanding of the concepts and competencies relevant to the expected learning.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9EFF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The student demonstrates a complete understanding of the concepts and competencies relevant to the expected learning.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9EFF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CA" sz="1600" b="0" i="0" u="none" strike="noStrike" cap="none" normalizeH="0" baseline="0" smtClean="0">
                          <a:ln>
                            <a:noFill/>
                          </a:ln>
                          <a:solidFill>
                            <a:srgbClr val="000000"/>
                          </a:solidFill>
                          <a:effectLst/>
                          <a:latin typeface="Arial" charset="0"/>
                          <a:cs typeface="Arial" charset="0"/>
                          <a:sym typeface="Arial" charset="0"/>
                        </a:rPr>
                        <a:t>The student demonstrates a sophisticated understanding of the concepts and competencies relevant to the expected learning.</a:t>
                      </a:r>
                    </a:p>
                  </a:txBody>
                  <a:tcPr marL="91450" marR="91450" marT="45725" marB="45725"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E9EFF7"/>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653</Words>
  <PresentationFormat>Custom</PresentationFormat>
  <Paragraphs>99</Paragraphs>
  <Slides>11</Slides>
  <Notes>11</Notes>
  <HiddenSlides>0</HiddenSlides>
  <MMClips>0</MMClips>
  <ScaleCrop>false</ScaleCrop>
  <HeadingPairs>
    <vt:vector size="6" baseType="variant">
      <vt:variant>
        <vt:lpstr>Fonts Used</vt:lpstr>
      </vt:variant>
      <vt:variant>
        <vt:i4>2</vt:i4>
      </vt:variant>
      <vt:variant>
        <vt:lpstr>Design Template</vt:lpstr>
      </vt:variant>
      <vt:variant>
        <vt:i4>7</vt:i4>
      </vt:variant>
      <vt:variant>
        <vt:lpstr>Slide Titles</vt:lpstr>
      </vt:variant>
      <vt:variant>
        <vt:i4>11</vt:i4>
      </vt:variant>
    </vt:vector>
  </HeadingPairs>
  <TitlesOfParts>
    <vt:vector size="20" baseType="lpstr">
      <vt:lpstr>Arial</vt:lpstr>
      <vt:lpstr>Noto Sans Symbols</vt:lpstr>
      <vt:lpstr>Office Theme</vt:lpstr>
      <vt:lpstr>Office Theme</vt:lpstr>
      <vt:lpstr>Office Theme</vt:lpstr>
      <vt:lpstr>Office Theme</vt:lpstr>
      <vt:lpstr>Office Theme</vt:lpstr>
      <vt:lpstr>Office Theme</vt:lpstr>
      <vt:lpstr>Office Theme</vt:lpstr>
      <vt:lpstr>Communicating Student Learning Barriere Elementary 2020 - 2021</vt:lpstr>
      <vt:lpstr>Foundational Principles for the K-9 Student Reporting Policy</vt:lpstr>
      <vt:lpstr>Key Policy Shifts</vt:lpstr>
      <vt:lpstr>Purpose</vt:lpstr>
      <vt:lpstr>Points of Progress</vt:lpstr>
      <vt:lpstr>Points of Progress cont.</vt:lpstr>
      <vt:lpstr>Reporting Ministry Expectations</vt:lpstr>
      <vt:lpstr>Summary of Progress</vt:lpstr>
      <vt:lpstr>Four-point Provincial Proficiency Scale</vt:lpstr>
      <vt:lpstr>Four-point Provincial Proficiency Scale</vt:lpstr>
      <vt:lpstr>What to Expect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Communicating Student Learning Barriere Elementary 2020 - 2021</dc:title>
  <cp:lastModifiedBy>Barriere Elem</cp:lastModifiedBy>
  <cp:revision>1</cp:revision>
  <dcterms:modified xsi:type="dcterms:W3CDTF">2022-01-21T19:24:03Z</dcterms:modified>
</cp:coreProperties>
</file>