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Lst>
  <p:sldSz cx="18288000" cy="10287000"/>
  <p:notesSz cx="6858000" cy="9144000"/>
  <p:embeddedFontLst>
    <p:embeddedFont>
      <p:font typeface="Quattrocento Bold" charset="1" panose="02020802030000000404"/>
      <p:regular r:id="rId12"/>
    </p:embeddedFont>
    <p:embeddedFont>
      <p:font typeface="Inter 1" charset="1" panose="02000503000000020004"/>
      <p:regular r:id="rId13"/>
    </p:embeddedFont>
    <p:embeddedFont>
      <p:font typeface="Boston Angel Bold" charset="1" panose="00000000000000000000"/>
      <p:regular r:id="rId14"/>
    </p:embeddedFont>
    <p:embeddedFont>
      <p:font typeface="Inter 2 Semi-Bold" charset="1" panose="02000503000000020004"/>
      <p:regular r:id="rId15"/>
    </p:embeddedFont>
    <p:embeddedFont>
      <p:font typeface="Inter 2" charset="1" panose="020B0502030000000004"/>
      <p:regular r:id="rId16"/>
    </p:embeddedFont>
    <p:embeddedFont>
      <p:font typeface="Arimo" charset="1" panose="020B0604020202020204"/>
      <p:regular r:id="rId17"/>
    </p:embeddedFont>
    <p:embeddedFont>
      <p:font typeface="Inter 2 Medium" charset="1" panose="02000503000000020004"/>
      <p:regular r:id="rId18"/>
    </p:embeddedFont>
    <p:embeddedFont>
      <p:font typeface="Kelvinch Bold" charset="1" panose="02050803050506020203"/>
      <p:regular r:id="rId19"/>
    </p:embeddedFont>
    <p:embeddedFont>
      <p:font typeface="Times New Roman MT Bold" charset="1" panose="02030802070405020303"/>
      <p:regular r:id="rId20"/>
    </p:embeddedFont>
    <p:embeddedFont>
      <p:font typeface="Crimson Roman Bold" charset="1" panose="02000703000000000000"/>
      <p:regular r:id="rId21"/>
    </p:embeddedFont>
    <p:embeddedFont>
      <p:font typeface="IBM Plex Sans" charset="1" panose="020B0503050203000203"/>
      <p:regular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10" Target="https://prod.applyalberta.ca" TargetMode="External" Type="http://schemas.openxmlformats.org/officeDocument/2006/relationships/hyperlink"/><Relationship Id="rId11" Target="https://www.ouac.on.ca" TargetMode="External" Type="http://schemas.openxmlformats.org/officeDocument/2006/relationships/hyperlink"/><Relationship Id="rId12" Target="../media/image12.png" Type="http://schemas.openxmlformats.org/officeDocument/2006/relationships/image"/><Relationship Id="rId13" Target="../media/image13.png" Type="http://schemas.openxmlformats.org/officeDocument/2006/relationships/image"/><Relationship Id="rId14" Target="../media/image14.png" Type="http://schemas.openxmlformats.org/officeDocument/2006/relationships/image"/><Relationship Id="rId2" Target="../media/image6.png" Type="http://schemas.openxmlformats.org/officeDocument/2006/relationships/image"/><Relationship Id="rId3" Target="../media/image7.png" Type="http://schemas.openxmlformats.org/officeDocument/2006/relationships/image"/><Relationship Id="rId4" Target="../media/image8.png" Type="http://schemas.openxmlformats.org/officeDocument/2006/relationships/image"/><Relationship Id="rId5" Target="../media/image9.png" Type="http://schemas.openxmlformats.org/officeDocument/2006/relationships/image"/><Relationship Id="rId6" Target="https://www.educationplannerbc.ca/?gad_source=1&amp;gad_campaignid=24255395951&amp;gbraid=0AAAABEvrbxltILjbckCandOs8W-z59Gd8&amp;gclid=CjwKCAjw0LzWBhBOEiwAKQd0cDjCMLEPWJArX2Sn1x6ZrXQ5QabFuEwMmTDv3N6i_If8cdIXh8hxXxoC5OYQAvD_BwE" TargetMode="External" Type="http://schemas.openxmlformats.org/officeDocument/2006/relationships/hyperlink"/><Relationship Id="rId7" Target="../media/image10.png" Type="http://schemas.openxmlformats.org/officeDocument/2006/relationships/image"/><Relationship Id="rId8" Target="../media/image11.png" Type="http://schemas.openxmlformats.org/officeDocument/2006/relationships/image"/><Relationship Id="rId9" Target="https://prod.applyalberta.ca" TargetMode="External" Type="http://schemas.openxmlformats.org/officeDocument/2006/relationships/hyperlink"/></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10" Target="https://www2.gov.bc.ca/gov/content/education-training/k-12/support/transcripts-and-certificates" TargetMode="External" Type="http://schemas.openxmlformats.org/officeDocument/2006/relationships/hyperlink"/><Relationship Id="rId11" Target="../media/image14.png" Type="http://schemas.openxmlformats.org/officeDocument/2006/relationships/image"/><Relationship Id="rId2" Target="../media/image15.png" Type="http://schemas.openxmlformats.org/officeDocument/2006/relationships/image"/><Relationship Id="rId3" Target="../media/image16.png" Type="http://schemas.openxmlformats.org/officeDocument/2006/relationships/image"/><Relationship Id="rId4" Target="../media/image17.png" Type="http://schemas.openxmlformats.org/officeDocument/2006/relationships/image"/><Relationship Id="rId5" Target="../media/image18.png" Type="http://schemas.openxmlformats.org/officeDocument/2006/relationships/image"/><Relationship Id="rId6" Target="../media/image19.png" Type="http://schemas.openxmlformats.org/officeDocument/2006/relationships/image"/><Relationship Id="rId7" Target="../media/image20.png" Type="http://schemas.openxmlformats.org/officeDocument/2006/relationships/image"/><Relationship Id="rId8" Target="../media/image21.png" Type="http://schemas.openxmlformats.org/officeDocument/2006/relationships/image"/><Relationship Id="rId9" Target="../media/image22.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0.png" Type="http://schemas.openxmlformats.org/officeDocument/2006/relationships/image"/><Relationship Id="rId2" Target="../media/image23.png" Type="http://schemas.openxmlformats.org/officeDocument/2006/relationships/image"/><Relationship Id="rId3" Target="../media/image24.png" Type="http://schemas.openxmlformats.org/officeDocument/2006/relationships/image"/><Relationship Id="rId4" Target="../media/image25.png" Type="http://schemas.openxmlformats.org/officeDocument/2006/relationships/image"/><Relationship Id="rId5" Target="../media/image26.png" Type="http://schemas.openxmlformats.org/officeDocument/2006/relationships/image"/><Relationship Id="rId6" Target="../media/image27.png" Type="http://schemas.openxmlformats.org/officeDocument/2006/relationships/image"/><Relationship Id="rId7" Target="../media/image14.png" Type="http://schemas.openxmlformats.org/officeDocument/2006/relationships/image"/><Relationship Id="rId8" Target="../media/image28.png" Type="http://schemas.openxmlformats.org/officeDocument/2006/relationships/image"/><Relationship Id="rId9" Target="../media/image29.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5.png" Type="http://schemas.openxmlformats.org/officeDocument/2006/relationships/image"/><Relationship Id="rId11" Target="../media/image36.png" Type="http://schemas.openxmlformats.org/officeDocument/2006/relationships/image"/><Relationship Id="rId12" Target="https://www.sd73.bc.ca/nkss/scholarships-bursaries" TargetMode="External" Type="http://schemas.openxmlformats.org/officeDocument/2006/relationships/hyperlink"/><Relationship Id="rId13" Target="../media/image14.png" Type="http://schemas.openxmlformats.org/officeDocument/2006/relationships/image"/><Relationship Id="rId2" Target="../media/image31.png" Type="http://schemas.openxmlformats.org/officeDocument/2006/relationships/image"/><Relationship Id="rId3" Target="../media/image32.png" Type="http://schemas.openxmlformats.org/officeDocument/2006/relationships/image"/><Relationship Id="rId4" Target="../media/image33.png" Type="http://schemas.openxmlformats.org/officeDocument/2006/relationships/image"/><Relationship Id="rId5" Target="../media/image34.png" Type="http://schemas.openxmlformats.org/officeDocument/2006/relationships/image"/><Relationship Id="rId6" Target="https://scholartree.ca" TargetMode="External" Type="http://schemas.openxmlformats.org/officeDocument/2006/relationships/hyperlink"/><Relationship Id="rId7" Target="https://www.scholarshipscanada.com" TargetMode="External" Type="http://schemas.openxmlformats.org/officeDocument/2006/relationships/hyperlink"/><Relationship Id="rId8" Target="https://www.scholarshipscanada.com" TargetMode="External" Type="http://schemas.openxmlformats.org/officeDocument/2006/relationships/hyperlink"/><Relationship Id="rId9" Target="https://studentscholarships.org/canada" TargetMode="External" Type="http://schemas.openxmlformats.org/officeDocument/2006/relationships/hyperlink"/></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25000" t="0" r="-25000" b="0"/>
            </a:stretch>
          </a:blipFill>
        </p:spPr>
      </p:sp>
      <p:sp>
        <p:nvSpPr>
          <p:cNvPr name="Freeform 3" id="3"/>
          <p:cNvSpPr/>
          <p:nvPr/>
        </p:nvSpPr>
        <p:spPr>
          <a:xfrm flipH="false" flipV="false" rot="0">
            <a:off x="14270882" y="640145"/>
            <a:ext cx="4557141" cy="8229600"/>
          </a:xfrm>
          <a:custGeom>
            <a:avLst/>
            <a:gdLst/>
            <a:ahLst/>
            <a:cxnLst/>
            <a:rect r="r" b="b" t="t" l="l"/>
            <a:pathLst>
              <a:path h="8229600" w="4557141">
                <a:moveTo>
                  <a:pt x="0" y="0"/>
                </a:moveTo>
                <a:lnTo>
                  <a:pt x="4557141" y="0"/>
                </a:lnTo>
                <a:lnTo>
                  <a:pt x="4557141" y="8229600"/>
                </a:lnTo>
                <a:lnTo>
                  <a:pt x="0" y="8229600"/>
                </a:lnTo>
                <a:lnTo>
                  <a:pt x="0" y="0"/>
                </a:lnTo>
                <a:close/>
              </a:path>
            </a:pathLst>
          </a:custGeom>
          <a:blipFill>
            <a:blip r:embed="rId3"/>
            <a:stretch>
              <a:fillRect l="0" t="0" r="0" b="0"/>
            </a:stretch>
          </a:blipFill>
        </p:spPr>
      </p:sp>
      <p:sp>
        <p:nvSpPr>
          <p:cNvPr name="Freeform 4" id="4"/>
          <p:cNvSpPr/>
          <p:nvPr/>
        </p:nvSpPr>
        <p:spPr>
          <a:xfrm flipH="false" flipV="false" rot="0">
            <a:off x="-870916" y="1690969"/>
            <a:ext cx="4557141" cy="8229600"/>
          </a:xfrm>
          <a:custGeom>
            <a:avLst/>
            <a:gdLst/>
            <a:ahLst/>
            <a:cxnLst/>
            <a:rect r="r" b="b" t="t" l="l"/>
            <a:pathLst>
              <a:path h="8229600" w="4557141">
                <a:moveTo>
                  <a:pt x="0" y="0"/>
                </a:moveTo>
                <a:lnTo>
                  <a:pt x="4557141" y="0"/>
                </a:lnTo>
                <a:lnTo>
                  <a:pt x="4557141" y="8229600"/>
                </a:lnTo>
                <a:lnTo>
                  <a:pt x="0" y="8229600"/>
                </a:lnTo>
                <a:lnTo>
                  <a:pt x="0" y="0"/>
                </a:lnTo>
                <a:close/>
              </a:path>
            </a:pathLst>
          </a:custGeom>
          <a:blipFill>
            <a:blip r:embed="rId3"/>
            <a:stretch>
              <a:fillRect l="0" t="0" r="0" b="0"/>
            </a:stretch>
          </a:blipFill>
        </p:spPr>
      </p:sp>
      <p:sp>
        <p:nvSpPr>
          <p:cNvPr name="Freeform 5" id="5"/>
          <p:cNvSpPr/>
          <p:nvPr/>
        </p:nvSpPr>
        <p:spPr>
          <a:xfrm flipH="false" flipV="false" rot="0">
            <a:off x="6269477" y="-950053"/>
            <a:ext cx="5749045" cy="9819798"/>
          </a:xfrm>
          <a:custGeom>
            <a:avLst/>
            <a:gdLst/>
            <a:ahLst/>
            <a:cxnLst/>
            <a:rect r="r" b="b" t="t" l="l"/>
            <a:pathLst>
              <a:path h="9819798" w="5749045">
                <a:moveTo>
                  <a:pt x="0" y="0"/>
                </a:moveTo>
                <a:lnTo>
                  <a:pt x="5749046" y="0"/>
                </a:lnTo>
                <a:lnTo>
                  <a:pt x="5749046" y="9819798"/>
                </a:lnTo>
                <a:lnTo>
                  <a:pt x="0" y="9819798"/>
                </a:lnTo>
                <a:lnTo>
                  <a:pt x="0" y="0"/>
                </a:lnTo>
                <a:close/>
              </a:path>
            </a:pathLst>
          </a:custGeom>
          <a:blipFill>
            <a:blip r:embed="rId4"/>
            <a:stretch>
              <a:fillRect l="0" t="0" r="0" b="0"/>
            </a:stretch>
          </a:blipFill>
        </p:spPr>
      </p:sp>
      <p:sp>
        <p:nvSpPr>
          <p:cNvPr name="Freeform 6" id="6"/>
          <p:cNvSpPr/>
          <p:nvPr/>
        </p:nvSpPr>
        <p:spPr>
          <a:xfrm flipH="false" flipV="false" rot="0">
            <a:off x="11486468" y="5783327"/>
            <a:ext cx="7668906" cy="6949946"/>
          </a:xfrm>
          <a:custGeom>
            <a:avLst/>
            <a:gdLst/>
            <a:ahLst/>
            <a:cxnLst/>
            <a:rect r="r" b="b" t="t" l="l"/>
            <a:pathLst>
              <a:path h="6949946" w="7668906">
                <a:moveTo>
                  <a:pt x="0" y="0"/>
                </a:moveTo>
                <a:lnTo>
                  <a:pt x="7668905" y="0"/>
                </a:lnTo>
                <a:lnTo>
                  <a:pt x="7668905" y="6949946"/>
                </a:lnTo>
                <a:lnTo>
                  <a:pt x="0" y="6949946"/>
                </a:lnTo>
                <a:lnTo>
                  <a:pt x="0" y="0"/>
                </a:lnTo>
                <a:close/>
              </a:path>
            </a:pathLst>
          </a:custGeom>
          <a:blipFill>
            <a:blip r:embed="rId5"/>
            <a:stretch>
              <a:fillRect l="0" t="0" r="0" b="0"/>
            </a:stretch>
          </a:blipFill>
        </p:spPr>
      </p:sp>
      <p:sp>
        <p:nvSpPr>
          <p:cNvPr name="Freeform 7" id="7"/>
          <p:cNvSpPr/>
          <p:nvPr/>
        </p:nvSpPr>
        <p:spPr>
          <a:xfrm flipH="true" flipV="false" rot="0">
            <a:off x="1312070" y="629580"/>
            <a:ext cx="4748312" cy="3149713"/>
          </a:xfrm>
          <a:custGeom>
            <a:avLst/>
            <a:gdLst/>
            <a:ahLst/>
            <a:cxnLst/>
            <a:rect r="r" b="b" t="t" l="l"/>
            <a:pathLst>
              <a:path h="3149713" w="4748312">
                <a:moveTo>
                  <a:pt x="4748311" y="0"/>
                </a:moveTo>
                <a:lnTo>
                  <a:pt x="0" y="0"/>
                </a:lnTo>
                <a:lnTo>
                  <a:pt x="0" y="3149714"/>
                </a:lnTo>
                <a:lnTo>
                  <a:pt x="4748311" y="3149714"/>
                </a:lnTo>
                <a:lnTo>
                  <a:pt x="4748311" y="0"/>
                </a:lnTo>
                <a:close/>
              </a:path>
            </a:pathLst>
          </a:custGeom>
          <a:blipFill>
            <a:blip r:embed="rId6"/>
            <a:stretch>
              <a:fillRect l="0" t="0" r="0" b="0"/>
            </a:stretch>
          </a:blipFill>
        </p:spPr>
      </p:sp>
      <p:sp>
        <p:nvSpPr>
          <p:cNvPr name="TextBox 8" id="8"/>
          <p:cNvSpPr txBox="true"/>
          <p:nvPr/>
        </p:nvSpPr>
        <p:spPr>
          <a:xfrm rot="0">
            <a:off x="2944217" y="3479510"/>
            <a:ext cx="12399566" cy="3184948"/>
          </a:xfrm>
          <a:prstGeom prst="rect">
            <a:avLst/>
          </a:prstGeom>
        </p:spPr>
        <p:txBody>
          <a:bodyPr anchor="t" rtlCol="false" tIns="0" lIns="0" bIns="0" rIns="0">
            <a:spAutoFit/>
          </a:bodyPr>
          <a:lstStyle/>
          <a:p>
            <a:pPr algn="ctr">
              <a:lnSpc>
                <a:spcPts val="12216"/>
              </a:lnSpc>
            </a:pPr>
            <a:r>
              <a:rPr lang="en-US" b="true" sz="12216">
                <a:solidFill>
                  <a:srgbClr val="FFFFFF"/>
                </a:solidFill>
                <a:latin typeface="Quattrocento Bold"/>
                <a:ea typeface="Quattrocento Bold"/>
                <a:cs typeface="Quattrocento Bold"/>
                <a:sym typeface="Quattrocento Bold"/>
              </a:rPr>
              <a:t>GRADUATION</a:t>
            </a:r>
          </a:p>
          <a:p>
            <a:pPr algn="ctr">
              <a:lnSpc>
                <a:spcPts val="12216"/>
              </a:lnSpc>
            </a:pPr>
            <a:r>
              <a:rPr lang="en-US" b="true" sz="12216">
                <a:solidFill>
                  <a:srgbClr val="FFFFFF"/>
                </a:solidFill>
                <a:latin typeface="Quattrocento Bold"/>
                <a:ea typeface="Quattrocento Bold"/>
                <a:cs typeface="Quattrocento Bold"/>
                <a:sym typeface="Quattrocento Bold"/>
              </a:rPr>
              <a:t>PLAN</a:t>
            </a:r>
          </a:p>
        </p:txBody>
      </p:sp>
      <p:sp>
        <p:nvSpPr>
          <p:cNvPr name="TextBox 9" id="9"/>
          <p:cNvSpPr txBox="true"/>
          <p:nvPr/>
        </p:nvSpPr>
        <p:spPr>
          <a:xfrm rot="0">
            <a:off x="4362500" y="7046552"/>
            <a:ext cx="9562999" cy="1173481"/>
          </a:xfrm>
          <a:prstGeom prst="rect">
            <a:avLst/>
          </a:prstGeom>
        </p:spPr>
        <p:txBody>
          <a:bodyPr anchor="t" rtlCol="false" tIns="0" lIns="0" bIns="0" rIns="0">
            <a:spAutoFit/>
          </a:bodyPr>
          <a:lstStyle/>
          <a:p>
            <a:pPr algn="ctr">
              <a:lnSpc>
                <a:spcPts val="4799"/>
              </a:lnSpc>
            </a:pPr>
            <a:r>
              <a:rPr lang="en-US" sz="3199">
                <a:solidFill>
                  <a:srgbClr val="FFFFFF"/>
                </a:solidFill>
                <a:latin typeface="Inter 1"/>
                <a:ea typeface="Inter 1"/>
                <a:cs typeface="Inter 1"/>
                <a:sym typeface="Inter 1"/>
              </a:rPr>
              <a:t>Education Planner -Transcripts, University </a:t>
            </a:r>
          </a:p>
          <a:p>
            <a:pPr algn="ctr">
              <a:lnSpc>
                <a:spcPts val="4799"/>
              </a:lnSpc>
            </a:pPr>
            <a:r>
              <a:rPr lang="en-US" sz="3199">
                <a:solidFill>
                  <a:srgbClr val="FFFFFF"/>
                </a:solidFill>
                <a:latin typeface="Inter 1"/>
                <a:ea typeface="Inter 1"/>
                <a:cs typeface="Inter 1"/>
                <a:sym typeface="Inter 1"/>
              </a:rPr>
              <a:t> Future Students - Scholarships</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Freeform 3" id="3"/>
          <p:cNvSpPr/>
          <p:nvPr/>
        </p:nvSpPr>
        <p:spPr>
          <a:xfrm flipH="false" flipV="false" rot="0">
            <a:off x="207818" y="426348"/>
            <a:ext cx="17872364" cy="7936623"/>
          </a:xfrm>
          <a:custGeom>
            <a:avLst/>
            <a:gdLst/>
            <a:ahLst/>
            <a:cxnLst/>
            <a:rect r="r" b="b" t="t" l="l"/>
            <a:pathLst>
              <a:path h="7936623" w="17872364">
                <a:moveTo>
                  <a:pt x="0" y="0"/>
                </a:moveTo>
                <a:lnTo>
                  <a:pt x="17872364" y="0"/>
                </a:lnTo>
                <a:lnTo>
                  <a:pt x="17872364" y="7936622"/>
                </a:lnTo>
                <a:lnTo>
                  <a:pt x="0" y="7936622"/>
                </a:lnTo>
                <a:lnTo>
                  <a:pt x="0" y="0"/>
                </a:lnTo>
                <a:close/>
              </a:path>
            </a:pathLst>
          </a:custGeom>
          <a:blipFill>
            <a:blip r:embed="rId3"/>
            <a:stretch>
              <a:fillRect l="0" t="0" r="0" b="0"/>
            </a:stretch>
          </a:blipFill>
        </p:spPr>
      </p:sp>
      <p:sp>
        <p:nvSpPr>
          <p:cNvPr name="TextBox 4" id="4"/>
          <p:cNvSpPr txBox="true"/>
          <p:nvPr/>
        </p:nvSpPr>
        <p:spPr>
          <a:xfrm rot="0">
            <a:off x="1143364" y="1112492"/>
            <a:ext cx="11572158" cy="1287126"/>
          </a:xfrm>
          <a:prstGeom prst="rect">
            <a:avLst/>
          </a:prstGeom>
        </p:spPr>
        <p:txBody>
          <a:bodyPr anchor="t" rtlCol="false" tIns="0" lIns="0" bIns="0" rIns="0">
            <a:spAutoFit/>
          </a:bodyPr>
          <a:lstStyle/>
          <a:p>
            <a:pPr algn="l">
              <a:lnSpc>
                <a:spcPts val="9078"/>
              </a:lnSpc>
            </a:pPr>
            <a:r>
              <a:rPr lang="en-US" sz="9078" spc="181" b="true">
                <a:solidFill>
                  <a:srgbClr val="E8CF82"/>
                </a:solidFill>
                <a:latin typeface="Boston Angel Bold"/>
                <a:ea typeface="Boston Angel Bold"/>
                <a:cs typeface="Boston Angel Bold"/>
                <a:sym typeface="Boston Angel Bold"/>
              </a:rPr>
              <a:t>1. Education BC Planner</a:t>
            </a:r>
          </a:p>
        </p:txBody>
      </p:sp>
      <p:sp>
        <p:nvSpPr>
          <p:cNvPr name="Freeform 5" id="5"/>
          <p:cNvSpPr/>
          <p:nvPr/>
        </p:nvSpPr>
        <p:spPr>
          <a:xfrm flipH="false" flipV="false" rot="0">
            <a:off x="816586" y="2129460"/>
            <a:ext cx="11745175" cy="437279"/>
          </a:xfrm>
          <a:custGeom>
            <a:avLst/>
            <a:gdLst/>
            <a:ahLst/>
            <a:cxnLst/>
            <a:rect r="r" b="b" t="t" l="l"/>
            <a:pathLst>
              <a:path h="437279" w="11745175">
                <a:moveTo>
                  <a:pt x="0" y="0"/>
                </a:moveTo>
                <a:lnTo>
                  <a:pt x="11745176" y="0"/>
                </a:lnTo>
                <a:lnTo>
                  <a:pt x="11745176" y="437280"/>
                </a:lnTo>
                <a:lnTo>
                  <a:pt x="0" y="437280"/>
                </a:lnTo>
                <a:lnTo>
                  <a:pt x="0" y="0"/>
                </a:lnTo>
                <a:close/>
              </a:path>
            </a:pathLst>
          </a:custGeom>
          <a:blipFill>
            <a:blip r:embed="rId4"/>
            <a:stretch>
              <a:fillRect l="0" t="-46220" r="0" b="-46220"/>
            </a:stretch>
          </a:blipFill>
        </p:spPr>
      </p:sp>
      <p:sp>
        <p:nvSpPr>
          <p:cNvPr name="Freeform 6" id="6"/>
          <p:cNvSpPr/>
          <p:nvPr/>
        </p:nvSpPr>
        <p:spPr>
          <a:xfrm flipH="false" flipV="false" rot="0">
            <a:off x="1082842" y="2995365"/>
            <a:ext cx="885962" cy="863627"/>
          </a:xfrm>
          <a:custGeom>
            <a:avLst/>
            <a:gdLst/>
            <a:ahLst/>
            <a:cxnLst/>
            <a:rect r="r" b="b" t="t" l="l"/>
            <a:pathLst>
              <a:path h="863627" w="885962">
                <a:moveTo>
                  <a:pt x="0" y="0"/>
                </a:moveTo>
                <a:lnTo>
                  <a:pt x="885962" y="0"/>
                </a:lnTo>
                <a:lnTo>
                  <a:pt x="885962" y="863626"/>
                </a:lnTo>
                <a:lnTo>
                  <a:pt x="0" y="863626"/>
                </a:lnTo>
                <a:lnTo>
                  <a:pt x="0" y="0"/>
                </a:lnTo>
                <a:close/>
              </a:path>
            </a:pathLst>
          </a:custGeom>
          <a:blipFill>
            <a:blip r:embed="rId5"/>
            <a:stretch>
              <a:fillRect l="0" t="0" r="0" b="0"/>
            </a:stretch>
          </a:blipFill>
        </p:spPr>
      </p:sp>
      <p:sp>
        <p:nvSpPr>
          <p:cNvPr name="TextBox 7" id="7"/>
          <p:cNvSpPr txBox="true"/>
          <p:nvPr/>
        </p:nvSpPr>
        <p:spPr>
          <a:xfrm rot="0">
            <a:off x="2151379" y="3066880"/>
            <a:ext cx="7211323" cy="627483"/>
          </a:xfrm>
          <a:prstGeom prst="rect">
            <a:avLst/>
          </a:prstGeom>
        </p:spPr>
        <p:txBody>
          <a:bodyPr anchor="t" rtlCol="false" tIns="0" lIns="0" bIns="0" rIns="0">
            <a:spAutoFit/>
          </a:bodyPr>
          <a:lstStyle/>
          <a:p>
            <a:pPr algn="l">
              <a:lnSpc>
                <a:spcPts val="5003"/>
              </a:lnSpc>
            </a:pPr>
            <a:r>
              <a:rPr lang="en-US" b="true" sz="3849" spc="77" u="sng">
                <a:solidFill>
                  <a:srgbClr val="E8CF82"/>
                </a:solidFill>
                <a:latin typeface="Inter 2 Semi-Bold"/>
                <a:ea typeface="Inter 2 Semi-Bold"/>
                <a:cs typeface="Inter 2 Semi-Bold"/>
                <a:sym typeface="Inter 2 Semi-Bold"/>
                <a:hlinkClick r:id="rId6" tooltip="https://www.educationplannerbc.ca/?gad_source=1&amp;gad_campaignid=24255395951&amp;gbraid=0AAAABEvrbxltILjbckCandOs8W-z59Gd8&amp;gclid=CjwKCAjw0LzWBhBOEiwAKQd0cDjCMLEPWJArX2Sn1x6ZrXQ5QabFuEwMmTDv3N6i_If8cdIXh8hxXxoC5OYQAvD_BwE"/>
              </a:rPr>
              <a:t>www.educationplannerbc.ca</a:t>
            </a:r>
          </a:p>
        </p:txBody>
      </p:sp>
      <p:sp>
        <p:nvSpPr>
          <p:cNvPr name="Freeform 8" id="8"/>
          <p:cNvSpPr/>
          <p:nvPr/>
        </p:nvSpPr>
        <p:spPr>
          <a:xfrm flipH="false" flipV="false" rot="0">
            <a:off x="1082842" y="4066699"/>
            <a:ext cx="885962" cy="863627"/>
          </a:xfrm>
          <a:custGeom>
            <a:avLst/>
            <a:gdLst/>
            <a:ahLst/>
            <a:cxnLst/>
            <a:rect r="r" b="b" t="t" l="l"/>
            <a:pathLst>
              <a:path h="863627" w="885962">
                <a:moveTo>
                  <a:pt x="0" y="0"/>
                </a:moveTo>
                <a:lnTo>
                  <a:pt x="885962" y="0"/>
                </a:lnTo>
                <a:lnTo>
                  <a:pt x="885962" y="863627"/>
                </a:lnTo>
                <a:lnTo>
                  <a:pt x="0" y="863627"/>
                </a:lnTo>
                <a:lnTo>
                  <a:pt x="0" y="0"/>
                </a:lnTo>
                <a:close/>
              </a:path>
            </a:pathLst>
          </a:custGeom>
          <a:blipFill>
            <a:blip r:embed="rId7"/>
            <a:stretch>
              <a:fillRect l="0" t="0" r="0" b="0"/>
            </a:stretch>
          </a:blipFill>
        </p:spPr>
      </p:sp>
      <p:sp>
        <p:nvSpPr>
          <p:cNvPr name="TextBox 9" id="9"/>
          <p:cNvSpPr txBox="true"/>
          <p:nvPr/>
        </p:nvSpPr>
        <p:spPr>
          <a:xfrm rot="0">
            <a:off x="2146394" y="4205935"/>
            <a:ext cx="7709781" cy="851745"/>
          </a:xfrm>
          <a:prstGeom prst="rect">
            <a:avLst/>
          </a:prstGeom>
        </p:spPr>
        <p:txBody>
          <a:bodyPr anchor="t" rtlCol="false" tIns="0" lIns="0" bIns="0" rIns="0">
            <a:spAutoFit/>
          </a:bodyPr>
          <a:lstStyle/>
          <a:p>
            <a:pPr algn="l">
              <a:lnSpc>
                <a:spcPts val="3450"/>
              </a:lnSpc>
            </a:pPr>
            <a:r>
              <a:rPr lang="en-US" sz="2654">
                <a:solidFill>
                  <a:srgbClr val="FFFFFF"/>
                </a:solidFill>
                <a:latin typeface="Inter 2"/>
                <a:ea typeface="Inter 2"/>
                <a:cs typeface="Inter 2"/>
                <a:sym typeface="Inter 2"/>
              </a:rPr>
              <a:t>All BC Universities (other than BCIT) use this government website for university applications.</a:t>
            </a:r>
          </a:p>
        </p:txBody>
      </p:sp>
      <p:sp>
        <p:nvSpPr>
          <p:cNvPr name="TextBox 10" id="10"/>
          <p:cNvSpPr txBox="true"/>
          <p:nvPr/>
        </p:nvSpPr>
        <p:spPr>
          <a:xfrm rot="0">
            <a:off x="2137851" y="5440505"/>
            <a:ext cx="8564072" cy="1334848"/>
          </a:xfrm>
          <a:prstGeom prst="rect">
            <a:avLst/>
          </a:prstGeom>
        </p:spPr>
        <p:txBody>
          <a:bodyPr anchor="t" rtlCol="false" tIns="0" lIns="0" bIns="0" rIns="0">
            <a:spAutoFit/>
          </a:bodyPr>
          <a:lstStyle/>
          <a:p>
            <a:pPr algn="l">
              <a:lnSpc>
                <a:spcPts val="3432"/>
              </a:lnSpc>
            </a:pPr>
            <a:r>
              <a:rPr lang="en-US" sz="2641">
                <a:solidFill>
                  <a:srgbClr val="FFFFFF"/>
                </a:solidFill>
                <a:latin typeface="Inter 2"/>
                <a:ea typeface="Inter 2"/>
                <a:cs typeface="Inter 2"/>
                <a:sym typeface="Inter 2"/>
              </a:rPr>
              <a:t>Can also search programs and requirements.</a:t>
            </a:r>
          </a:p>
          <a:p>
            <a:pPr algn="l">
              <a:lnSpc>
                <a:spcPts val="3698"/>
              </a:lnSpc>
            </a:pPr>
            <a:r>
              <a:rPr lang="en-US" sz="2641">
                <a:solidFill>
                  <a:srgbClr val="FFFFFF"/>
                </a:solidFill>
                <a:latin typeface="Arimo"/>
                <a:ea typeface="Arimo"/>
                <a:cs typeface="Arimo"/>
                <a:sym typeface="Arimo"/>
              </a:rPr>
              <a:t>MAKE AN ACCOUNT ASAP (with your personal email) and save choices.</a:t>
            </a:r>
          </a:p>
        </p:txBody>
      </p:sp>
      <p:sp>
        <p:nvSpPr>
          <p:cNvPr name="Freeform 11" id="11"/>
          <p:cNvSpPr/>
          <p:nvPr/>
        </p:nvSpPr>
        <p:spPr>
          <a:xfrm flipH="false" flipV="false" rot="0">
            <a:off x="0" y="7925691"/>
            <a:ext cx="12195646" cy="1934962"/>
          </a:xfrm>
          <a:custGeom>
            <a:avLst/>
            <a:gdLst/>
            <a:ahLst/>
            <a:cxnLst/>
            <a:rect r="r" b="b" t="t" l="l"/>
            <a:pathLst>
              <a:path h="1934962" w="12195646">
                <a:moveTo>
                  <a:pt x="0" y="0"/>
                </a:moveTo>
                <a:lnTo>
                  <a:pt x="12195646" y="0"/>
                </a:lnTo>
                <a:lnTo>
                  <a:pt x="12195646" y="1934961"/>
                </a:lnTo>
                <a:lnTo>
                  <a:pt x="0" y="1934961"/>
                </a:lnTo>
                <a:lnTo>
                  <a:pt x="0" y="0"/>
                </a:lnTo>
                <a:close/>
              </a:path>
            </a:pathLst>
          </a:custGeom>
          <a:blipFill>
            <a:blip r:embed="rId8"/>
            <a:stretch>
              <a:fillRect l="0" t="0" r="0" b="0"/>
            </a:stretch>
          </a:blipFill>
        </p:spPr>
      </p:sp>
      <p:sp>
        <p:nvSpPr>
          <p:cNvPr name="TextBox 12" id="12"/>
          <p:cNvSpPr txBox="true"/>
          <p:nvPr/>
        </p:nvSpPr>
        <p:spPr>
          <a:xfrm rot="0">
            <a:off x="2139645" y="7082538"/>
            <a:ext cx="8384752" cy="439862"/>
          </a:xfrm>
          <a:prstGeom prst="rect">
            <a:avLst/>
          </a:prstGeom>
        </p:spPr>
        <p:txBody>
          <a:bodyPr anchor="t" rtlCol="false" tIns="0" lIns="0" bIns="0" rIns="0">
            <a:spAutoFit/>
          </a:bodyPr>
          <a:lstStyle/>
          <a:p>
            <a:pPr algn="l">
              <a:lnSpc>
                <a:spcPts val="3587"/>
              </a:lnSpc>
            </a:pPr>
            <a:r>
              <a:rPr lang="en-US" sz="2759">
                <a:solidFill>
                  <a:srgbClr val="FFFFFF"/>
                </a:solidFill>
                <a:latin typeface="Inter 2"/>
                <a:ea typeface="Inter 2"/>
                <a:cs typeface="Inter 2"/>
                <a:sym typeface="Inter 2"/>
              </a:rPr>
              <a:t>Note: All provinces have their own version of this:</a:t>
            </a:r>
          </a:p>
        </p:txBody>
      </p:sp>
      <p:sp>
        <p:nvSpPr>
          <p:cNvPr name="TextBox 13" id="13"/>
          <p:cNvSpPr txBox="true"/>
          <p:nvPr/>
        </p:nvSpPr>
        <p:spPr>
          <a:xfrm rot="0">
            <a:off x="2135381" y="7654850"/>
            <a:ext cx="8811078" cy="441271"/>
          </a:xfrm>
          <a:prstGeom prst="rect">
            <a:avLst/>
          </a:prstGeom>
        </p:spPr>
        <p:txBody>
          <a:bodyPr anchor="t" rtlCol="false" tIns="0" lIns="0" bIns="0" rIns="0">
            <a:spAutoFit/>
          </a:bodyPr>
          <a:lstStyle/>
          <a:p>
            <a:pPr algn="l" marL="595560" indent="-297780" lvl="1">
              <a:lnSpc>
                <a:spcPts val="3587"/>
              </a:lnSpc>
              <a:buFont typeface="Arial"/>
              <a:buChar char="•"/>
            </a:pPr>
            <a:r>
              <a:rPr lang="en-US" sz="2759">
                <a:solidFill>
                  <a:srgbClr val="FFFFFF"/>
                </a:solidFill>
                <a:latin typeface="Inter 2"/>
                <a:ea typeface="Inter 2"/>
                <a:cs typeface="Inter 2"/>
                <a:sym typeface="Inter 2"/>
              </a:rPr>
              <a:t>E.g. 1 Apply Alberta</a:t>
            </a:r>
            <a:r>
              <a:rPr lang="en-US" sz="2759" u="sng">
                <a:solidFill>
                  <a:srgbClr val="FFFFFF"/>
                </a:solidFill>
                <a:latin typeface="Inter 2"/>
                <a:ea typeface="Inter 2"/>
                <a:cs typeface="Inter 2"/>
                <a:sym typeface="Inter 2"/>
                <a:hlinkClick r:id="rId9" tooltip="https://prod.applyalberta.ca"/>
              </a:rPr>
              <a:t> </a:t>
            </a:r>
            <a:r>
              <a:rPr lang="en-US" sz="2759" u="sng">
                <a:solidFill>
                  <a:srgbClr val="E8CF82"/>
                </a:solidFill>
                <a:latin typeface="Inter 2"/>
                <a:ea typeface="Inter 2"/>
                <a:cs typeface="Inter 2"/>
                <a:sym typeface="Inter 2"/>
                <a:hlinkClick r:id="rId10" tooltip="https://prod.applyalberta.ca"/>
              </a:rPr>
              <a:t>https://prod.applyalberta.ca/</a:t>
            </a:r>
          </a:p>
        </p:txBody>
      </p:sp>
      <p:sp>
        <p:nvSpPr>
          <p:cNvPr name="TextBox 14" id="14"/>
          <p:cNvSpPr txBox="true"/>
          <p:nvPr/>
        </p:nvSpPr>
        <p:spPr>
          <a:xfrm rot="0">
            <a:off x="2151534" y="8212101"/>
            <a:ext cx="7195847" cy="441271"/>
          </a:xfrm>
          <a:prstGeom prst="rect">
            <a:avLst/>
          </a:prstGeom>
        </p:spPr>
        <p:txBody>
          <a:bodyPr anchor="t" rtlCol="false" tIns="0" lIns="0" bIns="0" rIns="0">
            <a:spAutoFit/>
          </a:bodyPr>
          <a:lstStyle/>
          <a:p>
            <a:pPr algn="l" marL="595560" indent="-297780" lvl="1">
              <a:lnSpc>
                <a:spcPts val="3587"/>
              </a:lnSpc>
              <a:buFont typeface="Arial"/>
              <a:buChar char="•"/>
            </a:pPr>
            <a:r>
              <a:rPr lang="en-US" sz="2759">
                <a:solidFill>
                  <a:srgbClr val="FFFFFF"/>
                </a:solidFill>
                <a:latin typeface="Inter 2"/>
                <a:ea typeface="Inter 2"/>
                <a:cs typeface="Inter 2"/>
                <a:sym typeface="Inter 2"/>
              </a:rPr>
              <a:t>E.g. 2 Ontario </a:t>
            </a:r>
            <a:r>
              <a:rPr lang="en-US" sz="2759" u="sng">
                <a:solidFill>
                  <a:srgbClr val="E8CF82"/>
                </a:solidFill>
                <a:latin typeface="Inter 2"/>
                <a:ea typeface="Inter 2"/>
                <a:cs typeface="Inter 2"/>
                <a:sym typeface="Inter 2"/>
                <a:hlinkClick r:id="rId11" tooltip="https://www.ouac.on.ca"/>
              </a:rPr>
              <a:t>https://www.ouac.on.ca/</a:t>
            </a:r>
          </a:p>
        </p:txBody>
      </p:sp>
      <p:sp>
        <p:nvSpPr>
          <p:cNvPr name="Freeform 15" id="15"/>
          <p:cNvSpPr/>
          <p:nvPr/>
        </p:nvSpPr>
        <p:spPr>
          <a:xfrm flipH="false" flipV="false" rot="0">
            <a:off x="11747196" y="1705390"/>
            <a:ext cx="6540804" cy="7083928"/>
          </a:xfrm>
          <a:custGeom>
            <a:avLst/>
            <a:gdLst/>
            <a:ahLst/>
            <a:cxnLst/>
            <a:rect r="r" b="b" t="t" l="l"/>
            <a:pathLst>
              <a:path h="7083928" w="6540804">
                <a:moveTo>
                  <a:pt x="0" y="0"/>
                </a:moveTo>
                <a:lnTo>
                  <a:pt x="6540804" y="0"/>
                </a:lnTo>
                <a:lnTo>
                  <a:pt x="6540804" y="7083928"/>
                </a:lnTo>
                <a:lnTo>
                  <a:pt x="0" y="7083928"/>
                </a:lnTo>
                <a:lnTo>
                  <a:pt x="0" y="0"/>
                </a:lnTo>
                <a:close/>
              </a:path>
            </a:pathLst>
          </a:custGeom>
          <a:blipFill>
            <a:blip r:embed="rId12"/>
            <a:stretch>
              <a:fillRect l="0" t="0" r="0" b="0"/>
            </a:stretch>
          </a:blipFill>
        </p:spPr>
      </p:sp>
      <p:sp>
        <p:nvSpPr>
          <p:cNvPr name="Freeform 16" id="16"/>
          <p:cNvSpPr/>
          <p:nvPr/>
        </p:nvSpPr>
        <p:spPr>
          <a:xfrm flipH="false" flipV="false" rot="0">
            <a:off x="11747196" y="6854356"/>
            <a:ext cx="6332986" cy="3432644"/>
          </a:xfrm>
          <a:custGeom>
            <a:avLst/>
            <a:gdLst/>
            <a:ahLst/>
            <a:cxnLst/>
            <a:rect r="r" b="b" t="t" l="l"/>
            <a:pathLst>
              <a:path h="3432644" w="6332986">
                <a:moveTo>
                  <a:pt x="0" y="0"/>
                </a:moveTo>
                <a:lnTo>
                  <a:pt x="6332986" y="0"/>
                </a:lnTo>
                <a:lnTo>
                  <a:pt x="6332986" y="3432644"/>
                </a:lnTo>
                <a:lnTo>
                  <a:pt x="0" y="3432644"/>
                </a:lnTo>
                <a:lnTo>
                  <a:pt x="0" y="0"/>
                </a:lnTo>
                <a:close/>
              </a:path>
            </a:pathLst>
          </a:custGeom>
          <a:blipFill>
            <a:blip r:embed="rId13"/>
            <a:stretch>
              <a:fillRect l="0" t="0" r="0" b="0"/>
            </a:stretch>
          </a:blipFill>
        </p:spPr>
      </p:sp>
      <p:sp>
        <p:nvSpPr>
          <p:cNvPr name="Freeform 17" id="17"/>
          <p:cNvSpPr/>
          <p:nvPr/>
        </p:nvSpPr>
        <p:spPr>
          <a:xfrm flipH="false" flipV="false" rot="0">
            <a:off x="1410976" y="5358951"/>
            <a:ext cx="229694" cy="655919"/>
          </a:xfrm>
          <a:custGeom>
            <a:avLst/>
            <a:gdLst/>
            <a:ahLst/>
            <a:cxnLst/>
            <a:rect r="r" b="b" t="t" l="l"/>
            <a:pathLst>
              <a:path h="655919" w="229694">
                <a:moveTo>
                  <a:pt x="0" y="0"/>
                </a:moveTo>
                <a:lnTo>
                  <a:pt x="229694" y="0"/>
                </a:lnTo>
                <a:lnTo>
                  <a:pt x="229694" y="655919"/>
                </a:lnTo>
                <a:lnTo>
                  <a:pt x="0" y="655919"/>
                </a:lnTo>
                <a:lnTo>
                  <a:pt x="0" y="0"/>
                </a:lnTo>
                <a:close/>
              </a:path>
            </a:pathLst>
          </a:custGeom>
          <a:blipFill>
            <a:blip r:embed="rId14"/>
            <a:stretch>
              <a:fillRect l="0" t="0" r="0" b="0"/>
            </a:stretch>
          </a:blipFill>
        </p:spPr>
      </p:sp>
      <p:sp>
        <p:nvSpPr>
          <p:cNvPr name="Freeform 18" id="18"/>
          <p:cNvSpPr/>
          <p:nvPr/>
        </p:nvSpPr>
        <p:spPr>
          <a:xfrm flipH="false" flipV="false" rot="0">
            <a:off x="1410976" y="7027506"/>
            <a:ext cx="229694" cy="655919"/>
          </a:xfrm>
          <a:custGeom>
            <a:avLst/>
            <a:gdLst/>
            <a:ahLst/>
            <a:cxnLst/>
            <a:rect r="r" b="b" t="t" l="l"/>
            <a:pathLst>
              <a:path h="655919" w="229694">
                <a:moveTo>
                  <a:pt x="0" y="0"/>
                </a:moveTo>
                <a:lnTo>
                  <a:pt x="229694" y="0"/>
                </a:lnTo>
                <a:lnTo>
                  <a:pt x="229694" y="655919"/>
                </a:lnTo>
                <a:lnTo>
                  <a:pt x="0" y="655919"/>
                </a:lnTo>
                <a:lnTo>
                  <a:pt x="0" y="0"/>
                </a:lnTo>
                <a:close/>
              </a:path>
            </a:pathLst>
          </a:custGeom>
          <a:blipFill>
            <a:blip r:embed="rId14"/>
            <a:stretch>
              <a:fillRect l="0" t="0" r="0" b="0"/>
            </a:stretch>
          </a:blipFill>
        </p:spPr>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Freeform 3" id="3"/>
          <p:cNvSpPr/>
          <p:nvPr/>
        </p:nvSpPr>
        <p:spPr>
          <a:xfrm flipH="false" flipV="false" rot="0">
            <a:off x="1381713" y="2558085"/>
            <a:ext cx="9619927" cy="437279"/>
          </a:xfrm>
          <a:custGeom>
            <a:avLst/>
            <a:gdLst/>
            <a:ahLst/>
            <a:cxnLst/>
            <a:rect r="r" b="b" t="t" l="l"/>
            <a:pathLst>
              <a:path h="437279" w="9619927">
                <a:moveTo>
                  <a:pt x="0" y="0"/>
                </a:moveTo>
                <a:lnTo>
                  <a:pt x="9619927" y="0"/>
                </a:lnTo>
                <a:lnTo>
                  <a:pt x="9619927" y="437280"/>
                </a:lnTo>
                <a:lnTo>
                  <a:pt x="0" y="437280"/>
                </a:lnTo>
                <a:lnTo>
                  <a:pt x="0" y="0"/>
                </a:lnTo>
                <a:close/>
              </a:path>
            </a:pathLst>
          </a:custGeom>
          <a:blipFill>
            <a:blip r:embed="rId3"/>
            <a:stretch>
              <a:fillRect l="0" t="-6596" r="0" b="-6596"/>
            </a:stretch>
          </a:blipFill>
        </p:spPr>
      </p:sp>
      <p:sp>
        <p:nvSpPr>
          <p:cNvPr name="TextBox 4" id="4"/>
          <p:cNvSpPr txBox="true"/>
          <p:nvPr/>
        </p:nvSpPr>
        <p:spPr>
          <a:xfrm rot="0">
            <a:off x="1501628" y="7968371"/>
            <a:ext cx="10497572" cy="492952"/>
          </a:xfrm>
          <a:prstGeom prst="rect">
            <a:avLst/>
          </a:prstGeom>
        </p:spPr>
        <p:txBody>
          <a:bodyPr anchor="t" rtlCol="false" tIns="0" lIns="0" bIns="0" rIns="0">
            <a:spAutoFit/>
          </a:bodyPr>
          <a:lstStyle/>
          <a:p>
            <a:pPr algn="l">
              <a:lnSpc>
                <a:spcPts val="4054"/>
              </a:lnSpc>
            </a:pPr>
            <a:r>
              <a:rPr lang="en-US" sz="2896" spc="-28" b="true">
                <a:solidFill>
                  <a:srgbClr val="FFFFFF">
                    <a:alpha val="89804"/>
                  </a:srgbClr>
                </a:solidFill>
                <a:latin typeface="Inter 2 Medium"/>
                <a:ea typeface="Inter 2 Medium"/>
                <a:cs typeface="Inter 2 Medium"/>
                <a:sym typeface="Inter 2 Medium"/>
              </a:rPr>
              <a:t>(follow instruction sheet or ask your Career teacher for help)</a:t>
            </a:r>
          </a:p>
        </p:txBody>
      </p:sp>
      <p:sp>
        <p:nvSpPr>
          <p:cNvPr name="Freeform 5" id="5"/>
          <p:cNvSpPr/>
          <p:nvPr/>
        </p:nvSpPr>
        <p:spPr>
          <a:xfrm flipH="false" flipV="false" rot="0">
            <a:off x="11320622" y="2995365"/>
            <a:ext cx="6967378" cy="4941258"/>
          </a:xfrm>
          <a:custGeom>
            <a:avLst/>
            <a:gdLst/>
            <a:ahLst/>
            <a:cxnLst/>
            <a:rect r="r" b="b" t="t" l="l"/>
            <a:pathLst>
              <a:path h="4941258" w="6967378">
                <a:moveTo>
                  <a:pt x="0" y="0"/>
                </a:moveTo>
                <a:lnTo>
                  <a:pt x="6967378" y="0"/>
                </a:lnTo>
                <a:lnTo>
                  <a:pt x="6967378" y="4941258"/>
                </a:lnTo>
                <a:lnTo>
                  <a:pt x="0" y="4941258"/>
                </a:lnTo>
                <a:lnTo>
                  <a:pt x="0" y="0"/>
                </a:lnTo>
                <a:close/>
              </a:path>
            </a:pathLst>
          </a:custGeom>
          <a:blipFill>
            <a:blip r:embed="rId4"/>
            <a:stretch>
              <a:fillRect l="0" t="0" r="0" b="0"/>
            </a:stretch>
          </a:blipFill>
        </p:spPr>
      </p:sp>
      <p:sp>
        <p:nvSpPr>
          <p:cNvPr name="Freeform 6" id="6"/>
          <p:cNvSpPr/>
          <p:nvPr/>
        </p:nvSpPr>
        <p:spPr>
          <a:xfrm flipH="false" flipV="false" rot="0">
            <a:off x="13278488" y="6635716"/>
            <a:ext cx="5009512" cy="3224936"/>
          </a:xfrm>
          <a:custGeom>
            <a:avLst/>
            <a:gdLst/>
            <a:ahLst/>
            <a:cxnLst/>
            <a:rect r="r" b="b" t="t" l="l"/>
            <a:pathLst>
              <a:path h="3224936" w="5009512">
                <a:moveTo>
                  <a:pt x="0" y="0"/>
                </a:moveTo>
                <a:lnTo>
                  <a:pt x="5009512" y="0"/>
                </a:lnTo>
                <a:lnTo>
                  <a:pt x="5009512" y="3224936"/>
                </a:lnTo>
                <a:lnTo>
                  <a:pt x="0" y="3224936"/>
                </a:lnTo>
                <a:lnTo>
                  <a:pt x="0" y="0"/>
                </a:lnTo>
                <a:close/>
              </a:path>
            </a:pathLst>
          </a:custGeom>
          <a:blipFill>
            <a:blip r:embed="rId5"/>
            <a:stretch>
              <a:fillRect l="0" t="0" r="0" b="0"/>
            </a:stretch>
          </a:blipFill>
        </p:spPr>
      </p:sp>
      <p:sp>
        <p:nvSpPr>
          <p:cNvPr name="Freeform 7" id="7"/>
          <p:cNvSpPr/>
          <p:nvPr/>
        </p:nvSpPr>
        <p:spPr>
          <a:xfrm flipH="false" flipV="false" rot="0">
            <a:off x="0" y="8133399"/>
            <a:ext cx="9144000" cy="2153601"/>
          </a:xfrm>
          <a:custGeom>
            <a:avLst/>
            <a:gdLst/>
            <a:ahLst/>
            <a:cxnLst/>
            <a:rect r="r" b="b" t="t" l="l"/>
            <a:pathLst>
              <a:path h="2153601" w="9144000">
                <a:moveTo>
                  <a:pt x="0" y="0"/>
                </a:moveTo>
                <a:lnTo>
                  <a:pt x="9144000" y="0"/>
                </a:lnTo>
                <a:lnTo>
                  <a:pt x="9144000" y="2153601"/>
                </a:lnTo>
                <a:lnTo>
                  <a:pt x="0" y="2153601"/>
                </a:lnTo>
                <a:lnTo>
                  <a:pt x="0" y="0"/>
                </a:lnTo>
                <a:close/>
              </a:path>
            </a:pathLst>
          </a:custGeom>
          <a:blipFill>
            <a:blip r:embed="rId6"/>
            <a:stretch>
              <a:fillRect l="0" t="0" r="0" b="0"/>
            </a:stretch>
          </a:blipFill>
        </p:spPr>
      </p:sp>
      <p:sp>
        <p:nvSpPr>
          <p:cNvPr name="Freeform 8" id="8"/>
          <p:cNvSpPr/>
          <p:nvPr/>
        </p:nvSpPr>
        <p:spPr>
          <a:xfrm flipH="false" flipV="false" rot="0">
            <a:off x="13923818" y="426348"/>
            <a:ext cx="4364182" cy="2798589"/>
          </a:xfrm>
          <a:custGeom>
            <a:avLst/>
            <a:gdLst/>
            <a:ahLst/>
            <a:cxnLst/>
            <a:rect r="r" b="b" t="t" l="l"/>
            <a:pathLst>
              <a:path h="2798589" w="4364182">
                <a:moveTo>
                  <a:pt x="0" y="0"/>
                </a:moveTo>
                <a:lnTo>
                  <a:pt x="4364182" y="0"/>
                </a:lnTo>
                <a:lnTo>
                  <a:pt x="4364182" y="2798588"/>
                </a:lnTo>
                <a:lnTo>
                  <a:pt x="0" y="2798588"/>
                </a:lnTo>
                <a:lnTo>
                  <a:pt x="0" y="0"/>
                </a:lnTo>
                <a:close/>
              </a:path>
            </a:pathLst>
          </a:custGeom>
          <a:blipFill>
            <a:blip r:embed="rId7"/>
            <a:stretch>
              <a:fillRect l="0" t="0" r="0" b="0"/>
            </a:stretch>
          </a:blipFill>
        </p:spPr>
      </p:sp>
      <p:sp>
        <p:nvSpPr>
          <p:cNvPr name="Freeform 9" id="9"/>
          <p:cNvSpPr/>
          <p:nvPr/>
        </p:nvSpPr>
        <p:spPr>
          <a:xfrm flipH="false" flipV="false" rot="0">
            <a:off x="2384440" y="426348"/>
            <a:ext cx="11769072" cy="218640"/>
          </a:xfrm>
          <a:custGeom>
            <a:avLst/>
            <a:gdLst/>
            <a:ahLst/>
            <a:cxnLst/>
            <a:rect r="r" b="b" t="t" l="l"/>
            <a:pathLst>
              <a:path h="218640" w="11769072">
                <a:moveTo>
                  <a:pt x="0" y="0"/>
                </a:moveTo>
                <a:lnTo>
                  <a:pt x="11769072" y="0"/>
                </a:lnTo>
                <a:lnTo>
                  <a:pt x="11769072" y="218639"/>
                </a:lnTo>
                <a:lnTo>
                  <a:pt x="0" y="218639"/>
                </a:lnTo>
                <a:lnTo>
                  <a:pt x="0" y="0"/>
                </a:lnTo>
                <a:close/>
              </a:path>
            </a:pathLst>
          </a:custGeom>
          <a:blipFill>
            <a:blip r:embed="rId8"/>
            <a:stretch>
              <a:fillRect l="0" t="0" r="0" b="0"/>
            </a:stretch>
          </a:blipFill>
        </p:spPr>
      </p:sp>
      <p:sp>
        <p:nvSpPr>
          <p:cNvPr name="Freeform 10" id="10"/>
          <p:cNvSpPr/>
          <p:nvPr/>
        </p:nvSpPr>
        <p:spPr>
          <a:xfrm flipH="false" flipV="false" rot="0">
            <a:off x="8925244" y="9849721"/>
            <a:ext cx="5228268" cy="229572"/>
          </a:xfrm>
          <a:custGeom>
            <a:avLst/>
            <a:gdLst/>
            <a:ahLst/>
            <a:cxnLst/>
            <a:rect r="r" b="b" t="t" l="l"/>
            <a:pathLst>
              <a:path h="229572" w="5228268">
                <a:moveTo>
                  <a:pt x="0" y="0"/>
                </a:moveTo>
                <a:lnTo>
                  <a:pt x="5228268" y="0"/>
                </a:lnTo>
                <a:lnTo>
                  <a:pt x="5228268" y="229571"/>
                </a:lnTo>
                <a:lnTo>
                  <a:pt x="0" y="229571"/>
                </a:lnTo>
                <a:lnTo>
                  <a:pt x="0" y="0"/>
                </a:lnTo>
                <a:close/>
              </a:path>
            </a:pathLst>
          </a:custGeom>
          <a:blipFill>
            <a:blip r:embed="rId9"/>
            <a:stretch>
              <a:fillRect l="0" t="0" r="0" b="0"/>
            </a:stretch>
          </a:blipFill>
        </p:spPr>
      </p:sp>
      <p:sp>
        <p:nvSpPr>
          <p:cNvPr name="TextBox 11" id="11"/>
          <p:cNvSpPr txBox="true"/>
          <p:nvPr/>
        </p:nvSpPr>
        <p:spPr>
          <a:xfrm rot="0">
            <a:off x="1381713" y="1277407"/>
            <a:ext cx="8185694" cy="1277444"/>
          </a:xfrm>
          <a:prstGeom prst="rect">
            <a:avLst/>
          </a:prstGeom>
        </p:spPr>
        <p:txBody>
          <a:bodyPr anchor="t" rtlCol="false" tIns="0" lIns="0" bIns="0" rIns="0">
            <a:spAutoFit/>
          </a:bodyPr>
          <a:lstStyle/>
          <a:p>
            <a:pPr algn="l">
              <a:lnSpc>
                <a:spcPts val="9636"/>
              </a:lnSpc>
            </a:pPr>
            <a:r>
              <a:rPr lang="en-US" sz="9636" spc="-94" b="true">
                <a:solidFill>
                  <a:srgbClr val="EAC760"/>
                </a:solidFill>
                <a:latin typeface="Kelvinch Bold"/>
                <a:ea typeface="Kelvinch Bold"/>
                <a:cs typeface="Kelvinch Bold"/>
                <a:sym typeface="Kelvinch Bold"/>
              </a:rPr>
              <a:t>2. Transcripts</a:t>
            </a:r>
          </a:p>
        </p:txBody>
      </p:sp>
      <p:sp>
        <p:nvSpPr>
          <p:cNvPr name="TextBox 12" id="12"/>
          <p:cNvSpPr txBox="true"/>
          <p:nvPr/>
        </p:nvSpPr>
        <p:spPr>
          <a:xfrm rot="0">
            <a:off x="1694515" y="3158261"/>
            <a:ext cx="9844863" cy="3306751"/>
          </a:xfrm>
          <a:prstGeom prst="rect">
            <a:avLst/>
          </a:prstGeom>
        </p:spPr>
        <p:txBody>
          <a:bodyPr anchor="t" rtlCol="false" tIns="0" lIns="0" bIns="0" rIns="0">
            <a:spAutoFit/>
          </a:bodyPr>
          <a:lstStyle/>
          <a:p>
            <a:pPr algn="l">
              <a:lnSpc>
                <a:spcPts val="4435"/>
              </a:lnSpc>
            </a:pPr>
            <a:r>
              <a:rPr lang="en-US" sz="3168" spc="-28">
                <a:solidFill>
                  <a:srgbClr val="FFFFFF">
                    <a:alpha val="89804"/>
                  </a:srgbClr>
                </a:solidFill>
                <a:latin typeface="Inter 2"/>
                <a:ea typeface="Inter 2"/>
                <a:cs typeface="Inter 2"/>
                <a:sym typeface="Inter 2"/>
              </a:rPr>
              <a:t>Once you’ve applied to any University in Canada, you are required to register with student transcripts service on this government website to electronically send your transcripts. Do this with your PERSONAL email. </a:t>
            </a:r>
          </a:p>
          <a:p>
            <a:pPr algn="l">
              <a:lnSpc>
                <a:spcPts val="4435"/>
              </a:lnSpc>
            </a:pPr>
            <a:r>
              <a:rPr lang="en-US" sz="3168" spc="-30">
                <a:solidFill>
                  <a:srgbClr val="FFFFFF">
                    <a:alpha val="89804"/>
                  </a:srgbClr>
                </a:solidFill>
                <a:latin typeface="Inter 2"/>
                <a:ea typeface="Inter 2"/>
                <a:cs typeface="Inter 2"/>
                <a:sym typeface="Inter 2"/>
              </a:rPr>
              <a:t>Highschools no longer do this! </a:t>
            </a:r>
          </a:p>
        </p:txBody>
      </p:sp>
      <p:sp>
        <p:nvSpPr>
          <p:cNvPr name="TextBox 13" id="13"/>
          <p:cNvSpPr txBox="true"/>
          <p:nvPr/>
        </p:nvSpPr>
        <p:spPr>
          <a:xfrm rot="0">
            <a:off x="1694515" y="6569041"/>
            <a:ext cx="9168587" cy="1021816"/>
          </a:xfrm>
          <a:prstGeom prst="rect">
            <a:avLst/>
          </a:prstGeom>
        </p:spPr>
        <p:txBody>
          <a:bodyPr anchor="t" rtlCol="false" tIns="0" lIns="0" bIns="0" rIns="0">
            <a:spAutoFit/>
          </a:bodyPr>
          <a:lstStyle/>
          <a:p>
            <a:pPr algn="l">
              <a:lnSpc>
                <a:spcPts val="4054"/>
              </a:lnSpc>
            </a:pPr>
            <a:r>
              <a:rPr lang="en-US" b="true" sz="2896" spc="28" u="sng">
                <a:solidFill>
                  <a:srgbClr val="EAC760">
                    <a:alpha val="89804"/>
                  </a:srgbClr>
                </a:solidFill>
                <a:latin typeface="Inter 2 Semi-Bold"/>
                <a:ea typeface="Inter 2 Semi-Bold"/>
                <a:cs typeface="Inter 2 Semi-Bold"/>
                <a:sym typeface="Inter 2 Semi-Bold"/>
                <a:hlinkClick r:id="rId10" tooltip="https://www2.gov.bc.ca/gov/content/education-training/k-12/support/transcripts-and-certificates"/>
              </a:rPr>
              <a:t>https://www2.gov.bc.ca/gov/content/education-training/k-12/support/transcripts-and-certificates</a:t>
            </a:r>
          </a:p>
        </p:txBody>
      </p:sp>
      <p:sp>
        <p:nvSpPr>
          <p:cNvPr name="Freeform 14" id="14"/>
          <p:cNvSpPr/>
          <p:nvPr/>
        </p:nvSpPr>
        <p:spPr>
          <a:xfrm flipH="false" flipV="false" rot="0">
            <a:off x="1152019" y="2995365"/>
            <a:ext cx="229694" cy="655919"/>
          </a:xfrm>
          <a:custGeom>
            <a:avLst/>
            <a:gdLst/>
            <a:ahLst/>
            <a:cxnLst/>
            <a:rect r="r" b="b" t="t" l="l"/>
            <a:pathLst>
              <a:path h="655919" w="229694">
                <a:moveTo>
                  <a:pt x="0" y="0"/>
                </a:moveTo>
                <a:lnTo>
                  <a:pt x="229694" y="0"/>
                </a:lnTo>
                <a:lnTo>
                  <a:pt x="229694" y="655919"/>
                </a:lnTo>
                <a:lnTo>
                  <a:pt x="0" y="655919"/>
                </a:lnTo>
                <a:lnTo>
                  <a:pt x="0" y="0"/>
                </a:lnTo>
                <a:close/>
              </a:path>
            </a:pathLst>
          </a:custGeom>
          <a:blipFill>
            <a:blip r:embed="rId11"/>
            <a:stretch>
              <a:fillRect l="0" t="0" r="0" b="0"/>
            </a:stretch>
          </a:blipFill>
        </p:spPr>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Freeform 3" id="3"/>
          <p:cNvSpPr/>
          <p:nvPr/>
        </p:nvSpPr>
        <p:spPr>
          <a:xfrm flipH="false" flipV="false" rot="0">
            <a:off x="13278488" y="0"/>
            <a:ext cx="5009512" cy="10287000"/>
          </a:xfrm>
          <a:custGeom>
            <a:avLst/>
            <a:gdLst/>
            <a:ahLst/>
            <a:cxnLst/>
            <a:rect r="r" b="b" t="t" l="l"/>
            <a:pathLst>
              <a:path h="10287000" w="5009512">
                <a:moveTo>
                  <a:pt x="0" y="0"/>
                </a:moveTo>
                <a:lnTo>
                  <a:pt x="5009512" y="0"/>
                </a:lnTo>
                <a:lnTo>
                  <a:pt x="5009512" y="10287000"/>
                </a:lnTo>
                <a:lnTo>
                  <a:pt x="0" y="10287000"/>
                </a:lnTo>
                <a:lnTo>
                  <a:pt x="0" y="0"/>
                </a:lnTo>
                <a:close/>
              </a:path>
            </a:pathLst>
          </a:custGeom>
          <a:blipFill>
            <a:blip r:embed="rId3"/>
            <a:stretch>
              <a:fillRect l="0" t="0" r="0" b="0"/>
            </a:stretch>
          </a:blipFill>
        </p:spPr>
      </p:sp>
      <p:sp>
        <p:nvSpPr>
          <p:cNvPr name="TextBox 4" id="4"/>
          <p:cNvSpPr txBox="true"/>
          <p:nvPr/>
        </p:nvSpPr>
        <p:spPr>
          <a:xfrm rot="0">
            <a:off x="875050" y="761910"/>
            <a:ext cx="11614499" cy="1082889"/>
          </a:xfrm>
          <a:prstGeom prst="rect">
            <a:avLst/>
          </a:prstGeom>
        </p:spPr>
        <p:txBody>
          <a:bodyPr anchor="t" rtlCol="false" tIns="0" lIns="0" bIns="0" rIns="0">
            <a:spAutoFit/>
          </a:bodyPr>
          <a:lstStyle/>
          <a:p>
            <a:pPr algn="l">
              <a:lnSpc>
                <a:spcPts val="7124"/>
              </a:lnSpc>
            </a:pPr>
            <a:r>
              <a:rPr lang="en-US" sz="7124" b="true">
                <a:solidFill>
                  <a:srgbClr val="FFDA6A">
                    <a:alpha val="89804"/>
                  </a:srgbClr>
                </a:solidFill>
                <a:latin typeface="Times New Roman MT Bold"/>
                <a:ea typeface="Times New Roman MT Bold"/>
                <a:cs typeface="Times New Roman MT Bold"/>
                <a:sym typeface="Times New Roman MT Bold"/>
              </a:rPr>
              <a:t>3. University- Future Students</a:t>
            </a:r>
          </a:p>
        </p:txBody>
      </p:sp>
      <p:sp>
        <p:nvSpPr>
          <p:cNvPr name="Freeform 5" id="5"/>
          <p:cNvSpPr/>
          <p:nvPr/>
        </p:nvSpPr>
        <p:spPr>
          <a:xfrm flipH="false" flipV="false" rot="0">
            <a:off x="864086" y="1705390"/>
            <a:ext cx="12325069" cy="448211"/>
          </a:xfrm>
          <a:custGeom>
            <a:avLst/>
            <a:gdLst/>
            <a:ahLst/>
            <a:cxnLst/>
            <a:rect r="r" b="b" t="t" l="l"/>
            <a:pathLst>
              <a:path h="448211" w="12325069">
                <a:moveTo>
                  <a:pt x="0" y="0"/>
                </a:moveTo>
                <a:lnTo>
                  <a:pt x="12325069" y="0"/>
                </a:lnTo>
                <a:lnTo>
                  <a:pt x="12325069" y="448211"/>
                </a:lnTo>
                <a:lnTo>
                  <a:pt x="0" y="448211"/>
                </a:lnTo>
                <a:lnTo>
                  <a:pt x="0" y="0"/>
                </a:lnTo>
                <a:close/>
              </a:path>
            </a:pathLst>
          </a:custGeom>
          <a:blipFill>
            <a:blip r:embed="rId4"/>
            <a:stretch>
              <a:fillRect l="0" t="-44216" r="0" b="-44216"/>
            </a:stretch>
          </a:blipFill>
        </p:spPr>
      </p:sp>
      <p:sp>
        <p:nvSpPr>
          <p:cNvPr name="Freeform 6" id="6"/>
          <p:cNvSpPr/>
          <p:nvPr/>
        </p:nvSpPr>
        <p:spPr>
          <a:xfrm flipH="false" flipV="false" rot="0">
            <a:off x="0" y="2142670"/>
            <a:ext cx="7186134" cy="5793953"/>
          </a:xfrm>
          <a:custGeom>
            <a:avLst/>
            <a:gdLst/>
            <a:ahLst/>
            <a:cxnLst/>
            <a:rect r="r" b="b" t="t" l="l"/>
            <a:pathLst>
              <a:path h="5793953" w="7186134">
                <a:moveTo>
                  <a:pt x="0" y="0"/>
                </a:moveTo>
                <a:lnTo>
                  <a:pt x="7186134" y="0"/>
                </a:lnTo>
                <a:lnTo>
                  <a:pt x="7186134" y="5793953"/>
                </a:lnTo>
                <a:lnTo>
                  <a:pt x="0" y="5793953"/>
                </a:lnTo>
                <a:lnTo>
                  <a:pt x="0" y="0"/>
                </a:lnTo>
                <a:close/>
              </a:path>
            </a:pathLst>
          </a:custGeom>
          <a:blipFill>
            <a:blip r:embed="rId5"/>
            <a:stretch>
              <a:fillRect l="0" t="0" r="0" b="0"/>
            </a:stretch>
          </a:blipFill>
        </p:spPr>
      </p:sp>
      <p:sp>
        <p:nvSpPr>
          <p:cNvPr name="Freeform 7" id="7"/>
          <p:cNvSpPr/>
          <p:nvPr/>
        </p:nvSpPr>
        <p:spPr>
          <a:xfrm flipH="false" flipV="false" rot="0">
            <a:off x="0" y="6854356"/>
            <a:ext cx="7186134" cy="3224936"/>
          </a:xfrm>
          <a:custGeom>
            <a:avLst/>
            <a:gdLst/>
            <a:ahLst/>
            <a:cxnLst/>
            <a:rect r="r" b="b" t="t" l="l"/>
            <a:pathLst>
              <a:path h="3224936" w="7186134">
                <a:moveTo>
                  <a:pt x="0" y="0"/>
                </a:moveTo>
                <a:lnTo>
                  <a:pt x="7186134" y="0"/>
                </a:lnTo>
                <a:lnTo>
                  <a:pt x="7186134" y="3224936"/>
                </a:lnTo>
                <a:lnTo>
                  <a:pt x="0" y="3224936"/>
                </a:lnTo>
                <a:lnTo>
                  <a:pt x="0" y="0"/>
                </a:lnTo>
                <a:close/>
              </a:path>
            </a:pathLst>
          </a:custGeom>
          <a:blipFill>
            <a:blip r:embed="rId6"/>
            <a:stretch>
              <a:fillRect l="0" t="0" r="0" b="0"/>
            </a:stretch>
          </a:blipFill>
        </p:spPr>
      </p:sp>
      <p:sp>
        <p:nvSpPr>
          <p:cNvPr name="Freeform 8" id="8"/>
          <p:cNvSpPr/>
          <p:nvPr/>
        </p:nvSpPr>
        <p:spPr>
          <a:xfrm flipH="false" flipV="false" rot="0">
            <a:off x="7831464" y="2350377"/>
            <a:ext cx="229694" cy="655919"/>
          </a:xfrm>
          <a:custGeom>
            <a:avLst/>
            <a:gdLst/>
            <a:ahLst/>
            <a:cxnLst/>
            <a:rect r="r" b="b" t="t" l="l"/>
            <a:pathLst>
              <a:path h="655919" w="229694">
                <a:moveTo>
                  <a:pt x="0" y="0"/>
                </a:moveTo>
                <a:lnTo>
                  <a:pt x="229694" y="0"/>
                </a:lnTo>
                <a:lnTo>
                  <a:pt x="229694" y="655919"/>
                </a:lnTo>
                <a:lnTo>
                  <a:pt x="0" y="655919"/>
                </a:lnTo>
                <a:lnTo>
                  <a:pt x="0" y="0"/>
                </a:lnTo>
                <a:close/>
              </a:path>
            </a:pathLst>
          </a:custGeom>
          <a:blipFill>
            <a:blip r:embed="rId7"/>
            <a:stretch>
              <a:fillRect l="0" t="0" r="0" b="0"/>
            </a:stretch>
          </a:blipFill>
        </p:spPr>
      </p:sp>
      <p:sp>
        <p:nvSpPr>
          <p:cNvPr name="TextBox 9" id="9"/>
          <p:cNvSpPr txBox="true"/>
          <p:nvPr/>
        </p:nvSpPr>
        <p:spPr>
          <a:xfrm rot="0">
            <a:off x="8392444" y="2390770"/>
            <a:ext cx="7289932" cy="992420"/>
          </a:xfrm>
          <a:prstGeom prst="rect">
            <a:avLst/>
          </a:prstGeom>
        </p:spPr>
        <p:txBody>
          <a:bodyPr anchor="t" rtlCol="false" tIns="0" lIns="0" bIns="0" rIns="0">
            <a:spAutoFit/>
          </a:bodyPr>
          <a:lstStyle/>
          <a:p>
            <a:pPr algn="l">
              <a:lnSpc>
                <a:spcPts val="4055"/>
              </a:lnSpc>
            </a:pPr>
            <a:r>
              <a:rPr lang="en-US" sz="2896">
                <a:solidFill>
                  <a:srgbClr val="FFFFFF">
                    <a:alpha val="89804"/>
                  </a:srgbClr>
                </a:solidFill>
                <a:latin typeface="Inter 2"/>
                <a:ea typeface="Inter 2"/>
                <a:cs typeface="Inter 2"/>
                <a:sym typeface="Inter 2"/>
              </a:rPr>
              <a:t>Applying for entrance scholarships</a:t>
            </a:r>
          </a:p>
          <a:p>
            <a:pPr algn="l">
              <a:lnSpc>
                <a:spcPts val="4055"/>
              </a:lnSpc>
            </a:pPr>
            <a:r>
              <a:rPr lang="en-US" sz="2896">
                <a:solidFill>
                  <a:srgbClr val="FFFFFF">
                    <a:alpha val="89804"/>
                  </a:srgbClr>
                </a:solidFill>
                <a:latin typeface="Inter 2"/>
                <a:ea typeface="Inter 2"/>
                <a:cs typeface="Inter 2"/>
                <a:sym typeface="Inter 2"/>
              </a:rPr>
              <a:t>(larger amounts of $$$ than NK package)</a:t>
            </a:r>
          </a:p>
        </p:txBody>
      </p:sp>
      <p:sp>
        <p:nvSpPr>
          <p:cNvPr name="Freeform 10" id="10"/>
          <p:cNvSpPr/>
          <p:nvPr/>
        </p:nvSpPr>
        <p:spPr>
          <a:xfrm flipH="false" flipV="false" rot="0">
            <a:off x="7831464" y="4066699"/>
            <a:ext cx="229694" cy="655919"/>
          </a:xfrm>
          <a:custGeom>
            <a:avLst/>
            <a:gdLst/>
            <a:ahLst/>
            <a:cxnLst/>
            <a:rect r="r" b="b" t="t" l="l"/>
            <a:pathLst>
              <a:path h="655919" w="229694">
                <a:moveTo>
                  <a:pt x="0" y="0"/>
                </a:moveTo>
                <a:lnTo>
                  <a:pt x="229694" y="0"/>
                </a:lnTo>
                <a:lnTo>
                  <a:pt x="229694" y="655919"/>
                </a:lnTo>
                <a:lnTo>
                  <a:pt x="0" y="655919"/>
                </a:lnTo>
                <a:lnTo>
                  <a:pt x="0" y="0"/>
                </a:lnTo>
                <a:close/>
              </a:path>
            </a:pathLst>
          </a:custGeom>
          <a:blipFill>
            <a:blip r:embed="rId8"/>
            <a:stretch>
              <a:fillRect l="0" t="0" r="0" b="0"/>
            </a:stretch>
          </a:blipFill>
        </p:spPr>
      </p:sp>
      <p:sp>
        <p:nvSpPr>
          <p:cNvPr name="TextBox 11" id="11"/>
          <p:cNvSpPr txBox="true"/>
          <p:nvPr/>
        </p:nvSpPr>
        <p:spPr>
          <a:xfrm rot="0">
            <a:off x="8385786" y="3957098"/>
            <a:ext cx="7955800" cy="1991827"/>
          </a:xfrm>
          <a:prstGeom prst="rect">
            <a:avLst/>
          </a:prstGeom>
        </p:spPr>
        <p:txBody>
          <a:bodyPr anchor="t" rtlCol="false" tIns="0" lIns="0" bIns="0" rIns="0">
            <a:spAutoFit/>
          </a:bodyPr>
          <a:lstStyle/>
          <a:p>
            <a:pPr algn="l">
              <a:lnSpc>
                <a:spcPts val="4055"/>
              </a:lnSpc>
            </a:pPr>
            <a:r>
              <a:rPr lang="en-US" sz="2896">
                <a:solidFill>
                  <a:srgbClr val="FFFFFF">
                    <a:alpha val="89804"/>
                  </a:srgbClr>
                </a:solidFill>
                <a:latin typeface="Inter 2"/>
                <a:ea typeface="Inter 2"/>
                <a:cs typeface="Inter 2"/>
                <a:sym typeface="Inter 2"/>
              </a:rPr>
              <a:t>E.g. TRU Entrance, once you apply to TRU you will get a student # and can log in to your myTRU account. Then you can apply to entrance awards.</a:t>
            </a:r>
          </a:p>
        </p:txBody>
      </p:sp>
      <p:sp>
        <p:nvSpPr>
          <p:cNvPr name="Freeform 12" id="12"/>
          <p:cNvSpPr/>
          <p:nvPr/>
        </p:nvSpPr>
        <p:spPr>
          <a:xfrm flipH="false" flipV="false" rot="0">
            <a:off x="7831464" y="6635716"/>
            <a:ext cx="229694" cy="655919"/>
          </a:xfrm>
          <a:custGeom>
            <a:avLst/>
            <a:gdLst/>
            <a:ahLst/>
            <a:cxnLst/>
            <a:rect r="r" b="b" t="t" l="l"/>
            <a:pathLst>
              <a:path h="655919" w="229694">
                <a:moveTo>
                  <a:pt x="0" y="0"/>
                </a:moveTo>
                <a:lnTo>
                  <a:pt x="229694" y="0"/>
                </a:lnTo>
                <a:lnTo>
                  <a:pt x="229694" y="655919"/>
                </a:lnTo>
                <a:lnTo>
                  <a:pt x="0" y="655919"/>
                </a:lnTo>
                <a:lnTo>
                  <a:pt x="0" y="0"/>
                </a:lnTo>
                <a:close/>
              </a:path>
            </a:pathLst>
          </a:custGeom>
          <a:blipFill>
            <a:blip r:embed="rId9"/>
            <a:stretch>
              <a:fillRect l="0" t="0" r="0" b="0"/>
            </a:stretch>
          </a:blipFill>
        </p:spPr>
      </p:sp>
      <p:sp>
        <p:nvSpPr>
          <p:cNvPr name="TextBox 13" id="13"/>
          <p:cNvSpPr txBox="true"/>
          <p:nvPr/>
        </p:nvSpPr>
        <p:spPr>
          <a:xfrm rot="0">
            <a:off x="8393690" y="6577685"/>
            <a:ext cx="7165415" cy="2991235"/>
          </a:xfrm>
          <a:prstGeom prst="rect">
            <a:avLst/>
          </a:prstGeom>
        </p:spPr>
        <p:txBody>
          <a:bodyPr anchor="t" rtlCol="false" tIns="0" lIns="0" bIns="0" rIns="0">
            <a:spAutoFit/>
          </a:bodyPr>
          <a:lstStyle/>
          <a:p>
            <a:pPr algn="l">
              <a:lnSpc>
                <a:spcPts val="4055"/>
              </a:lnSpc>
            </a:pPr>
            <a:r>
              <a:rPr lang="en-US" sz="2896">
                <a:solidFill>
                  <a:srgbClr val="FFFFFF">
                    <a:alpha val="89804"/>
                  </a:srgbClr>
                </a:solidFill>
                <a:latin typeface="Inter 2"/>
                <a:ea typeface="Inter 2"/>
                <a:cs typeface="Inter 2"/>
                <a:sym typeface="Inter 2"/>
              </a:rPr>
              <a:t>Connecting with University advisors ahead of time. Make an appointment-virtual or in person. This is important especially if you need to check your pre-requisites. They have all the updated information</a:t>
            </a:r>
          </a:p>
        </p:txBody>
      </p:sp>
      <p:sp>
        <p:nvSpPr>
          <p:cNvPr name="Freeform 14" id="14"/>
          <p:cNvSpPr/>
          <p:nvPr/>
        </p:nvSpPr>
        <p:spPr>
          <a:xfrm flipH="false" flipV="false" rot="0">
            <a:off x="16537952" y="2995365"/>
            <a:ext cx="1750048" cy="1934962"/>
          </a:xfrm>
          <a:custGeom>
            <a:avLst/>
            <a:gdLst/>
            <a:ahLst/>
            <a:cxnLst/>
            <a:rect r="r" b="b" t="t" l="l"/>
            <a:pathLst>
              <a:path h="1934962" w="1750048">
                <a:moveTo>
                  <a:pt x="0" y="0"/>
                </a:moveTo>
                <a:lnTo>
                  <a:pt x="1750048" y="0"/>
                </a:lnTo>
                <a:lnTo>
                  <a:pt x="1750048" y="1934961"/>
                </a:lnTo>
                <a:lnTo>
                  <a:pt x="0" y="1934961"/>
                </a:lnTo>
                <a:lnTo>
                  <a:pt x="0" y="0"/>
                </a:lnTo>
                <a:close/>
              </a:path>
            </a:pathLst>
          </a:custGeom>
          <a:blipFill>
            <a:blip r:embed="rId10"/>
            <a:stretch>
              <a:fillRect l="0" t="0" r="0" b="0"/>
            </a:stretch>
          </a:blipFill>
        </p:spPr>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Freeform 3" id="3"/>
          <p:cNvSpPr/>
          <p:nvPr/>
        </p:nvSpPr>
        <p:spPr>
          <a:xfrm flipH="false" flipV="false" rot="0">
            <a:off x="207818" y="426348"/>
            <a:ext cx="17653608" cy="7510275"/>
          </a:xfrm>
          <a:custGeom>
            <a:avLst/>
            <a:gdLst/>
            <a:ahLst/>
            <a:cxnLst/>
            <a:rect r="r" b="b" t="t" l="l"/>
            <a:pathLst>
              <a:path h="7510275" w="17653608">
                <a:moveTo>
                  <a:pt x="0" y="0"/>
                </a:moveTo>
                <a:lnTo>
                  <a:pt x="17653608" y="0"/>
                </a:lnTo>
                <a:lnTo>
                  <a:pt x="17653608" y="7510275"/>
                </a:lnTo>
                <a:lnTo>
                  <a:pt x="0" y="7510275"/>
                </a:lnTo>
                <a:lnTo>
                  <a:pt x="0" y="0"/>
                </a:lnTo>
                <a:close/>
              </a:path>
            </a:pathLst>
          </a:custGeom>
          <a:blipFill>
            <a:blip r:embed="rId3"/>
            <a:stretch>
              <a:fillRect l="0" t="0" r="0" b="0"/>
            </a:stretch>
          </a:blipFill>
        </p:spPr>
      </p:sp>
      <p:sp>
        <p:nvSpPr>
          <p:cNvPr name="TextBox 4" id="4"/>
          <p:cNvSpPr txBox="true"/>
          <p:nvPr/>
        </p:nvSpPr>
        <p:spPr>
          <a:xfrm rot="0">
            <a:off x="1258086" y="979726"/>
            <a:ext cx="8136702" cy="1713842"/>
          </a:xfrm>
          <a:prstGeom prst="rect">
            <a:avLst/>
          </a:prstGeom>
        </p:spPr>
        <p:txBody>
          <a:bodyPr anchor="t" rtlCol="false" tIns="0" lIns="0" bIns="0" rIns="0">
            <a:spAutoFit/>
          </a:bodyPr>
          <a:lstStyle/>
          <a:p>
            <a:pPr algn="l">
              <a:lnSpc>
                <a:spcPts val="10790"/>
              </a:lnSpc>
            </a:pPr>
            <a:r>
              <a:rPr lang="en-US" sz="10790" spc="-216" b="true">
                <a:solidFill>
                  <a:srgbClr val="CDA356"/>
                </a:solidFill>
                <a:latin typeface="Crimson Roman Bold"/>
                <a:ea typeface="Crimson Roman Bold"/>
                <a:cs typeface="Crimson Roman Bold"/>
                <a:sym typeface="Crimson Roman Bold"/>
              </a:rPr>
              <a:t>4. Scholarships</a:t>
            </a:r>
          </a:p>
        </p:txBody>
      </p:sp>
      <p:sp>
        <p:nvSpPr>
          <p:cNvPr name="Freeform 5" id="5"/>
          <p:cNvSpPr/>
          <p:nvPr/>
        </p:nvSpPr>
        <p:spPr>
          <a:xfrm flipH="false" flipV="false" rot="0">
            <a:off x="645330" y="2569017"/>
            <a:ext cx="8749458" cy="437279"/>
          </a:xfrm>
          <a:custGeom>
            <a:avLst/>
            <a:gdLst/>
            <a:ahLst/>
            <a:cxnLst/>
            <a:rect r="r" b="b" t="t" l="l"/>
            <a:pathLst>
              <a:path h="437279" w="8749458">
                <a:moveTo>
                  <a:pt x="0" y="0"/>
                </a:moveTo>
                <a:lnTo>
                  <a:pt x="8749458" y="0"/>
                </a:lnTo>
                <a:lnTo>
                  <a:pt x="8749458" y="437279"/>
                </a:lnTo>
                <a:lnTo>
                  <a:pt x="0" y="437279"/>
                </a:lnTo>
                <a:lnTo>
                  <a:pt x="0" y="0"/>
                </a:lnTo>
                <a:close/>
              </a:path>
            </a:pathLst>
          </a:custGeom>
          <a:blipFill>
            <a:blip r:embed="rId4"/>
            <a:stretch>
              <a:fillRect l="0" t="0" r="-32011" b="0"/>
            </a:stretch>
          </a:blipFill>
        </p:spPr>
      </p:sp>
      <p:sp>
        <p:nvSpPr>
          <p:cNvPr name="TextBox 6" id="6"/>
          <p:cNvSpPr txBox="true"/>
          <p:nvPr/>
        </p:nvSpPr>
        <p:spPr>
          <a:xfrm rot="0">
            <a:off x="1648391" y="3015823"/>
            <a:ext cx="9274244" cy="432940"/>
          </a:xfrm>
          <a:prstGeom prst="rect">
            <a:avLst/>
          </a:prstGeom>
        </p:spPr>
        <p:txBody>
          <a:bodyPr anchor="t" rtlCol="false" tIns="0" lIns="0" bIns="0" rIns="0">
            <a:spAutoFit/>
          </a:bodyPr>
          <a:lstStyle/>
          <a:p>
            <a:pPr algn="l">
              <a:lnSpc>
                <a:spcPts val="3653"/>
              </a:lnSpc>
            </a:pPr>
            <a:r>
              <a:rPr lang="en-US" sz="2707">
                <a:solidFill>
                  <a:srgbClr val="FFFFFF">
                    <a:alpha val="89804"/>
                  </a:srgbClr>
                </a:solidFill>
                <a:latin typeface="IBM Plex Sans"/>
                <a:ea typeface="IBM Plex Sans"/>
                <a:cs typeface="IBM Plex Sans"/>
                <a:sym typeface="IBM Plex Sans"/>
              </a:rPr>
              <a:t>*Entrance scholarships-largest money amounts available*</a:t>
            </a:r>
          </a:p>
        </p:txBody>
      </p:sp>
      <p:sp>
        <p:nvSpPr>
          <p:cNvPr name="TextBox 7" id="7"/>
          <p:cNvSpPr txBox="true"/>
          <p:nvPr/>
        </p:nvSpPr>
        <p:spPr>
          <a:xfrm rot="0">
            <a:off x="1648391" y="3616244"/>
            <a:ext cx="9394031" cy="432940"/>
          </a:xfrm>
          <a:prstGeom prst="rect">
            <a:avLst/>
          </a:prstGeom>
        </p:spPr>
        <p:txBody>
          <a:bodyPr anchor="t" rtlCol="false" tIns="0" lIns="0" bIns="0" rIns="0">
            <a:spAutoFit/>
          </a:bodyPr>
          <a:lstStyle/>
          <a:p>
            <a:pPr algn="l">
              <a:lnSpc>
                <a:spcPts val="3653"/>
              </a:lnSpc>
            </a:pPr>
            <a:r>
              <a:rPr lang="en-US" sz="2707">
                <a:solidFill>
                  <a:srgbClr val="FFFFFF">
                    <a:alpha val="89804"/>
                  </a:srgbClr>
                </a:solidFill>
                <a:latin typeface="IBM Plex Sans"/>
                <a:ea typeface="IBM Plex Sans"/>
                <a:cs typeface="IBM Plex Sans"/>
                <a:sym typeface="IBM Plex Sans"/>
              </a:rPr>
              <a:t>External/Community </a:t>
            </a:r>
          </a:p>
        </p:txBody>
      </p:sp>
      <p:sp>
        <p:nvSpPr>
          <p:cNvPr name="Freeform 8" id="8"/>
          <p:cNvSpPr/>
          <p:nvPr/>
        </p:nvSpPr>
        <p:spPr>
          <a:xfrm flipH="false" flipV="false" rot="0">
            <a:off x="0" y="7280704"/>
            <a:ext cx="14372268" cy="3006296"/>
          </a:xfrm>
          <a:custGeom>
            <a:avLst/>
            <a:gdLst/>
            <a:ahLst/>
            <a:cxnLst/>
            <a:rect r="r" b="b" t="t" l="l"/>
            <a:pathLst>
              <a:path h="3006296" w="14372268">
                <a:moveTo>
                  <a:pt x="0" y="0"/>
                </a:moveTo>
                <a:lnTo>
                  <a:pt x="14372268" y="0"/>
                </a:lnTo>
                <a:lnTo>
                  <a:pt x="14372268" y="3006296"/>
                </a:lnTo>
                <a:lnTo>
                  <a:pt x="0" y="3006296"/>
                </a:lnTo>
                <a:lnTo>
                  <a:pt x="0" y="0"/>
                </a:lnTo>
                <a:close/>
              </a:path>
            </a:pathLst>
          </a:custGeom>
          <a:blipFill>
            <a:blip r:embed="rId5"/>
            <a:stretch>
              <a:fillRect l="0" t="0" r="0" b="0"/>
            </a:stretch>
          </a:blipFill>
        </p:spPr>
      </p:sp>
      <p:sp>
        <p:nvSpPr>
          <p:cNvPr name="TextBox 9" id="9"/>
          <p:cNvSpPr txBox="true"/>
          <p:nvPr/>
        </p:nvSpPr>
        <p:spPr>
          <a:xfrm rot="0">
            <a:off x="1648391" y="4216599"/>
            <a:ext cx="10516753" cy="1815702"/>
          </a:xfrm>
          <a:prstGeom prst="rect">
            <a:avLst/>
          </a:prstGeom>
        </p:spPr>
        <p:txBody>
          <a:bodyPr anchor="t" rtlCol="false" tIns="0" lIns="0" bIns="0" rIns="0">
            <a:spAutoFit/>
          </a:bodyPr>
          <a:lstStyle/>
          <a:p>
            <a:pPr algn="l">
              <a:lnSpc>
                <a:spcPts val="3651"/>
              </a:lnSpc>
            </a:pPr>
            <a:r>
              <a:rPr lang="en-US" sz="2707">
                <a:solidFill>
                  <a:srgbClr val="FFFFFF">
                    <a:alpha val="89804"/>
                  </a:srgbClr>
                </a:solidFill>
                <a:latin typeface="IBM Plex Sans"/>
                <a:ea typeface="IBM Plex Sans"/>
                <a:cs typeface="IBM Plex Sans"/>
                <a:sym typeface="IBM Plex Sans"/>
              </a:rPr>
              <a:t>Register on websites:</a:t>
            </a:r>
          </a:p>
          <a:p>
            <a:pPr algn="l" marL="584447" indent="-292224" lvl="1">
              <a:lnSpc>
                <a:spcPts val="3651"/>
              </a:lnSpc>
              <a:buFont typeface="Arial"/>
              <a:buChar char="•"/>
            </a:pPr>
            <a:r>
              <a:rPr lang="en-US" sz="2707" u="sng">
                <a:solidFill>
                  <a:srgbClr val="FFFFFF">
                    <a:alpha val="89804"/>
                  </a:srgbClr>
                </a:solidFill>
                <a:latin typeface="IBM Plex Sans"/>
                <a:ea typeface="IBM Plex Sans"/>
                <a:cs typeface="IBM Plex Sans"/>
                <a:sym typeface="IBM Plex Sans"/>
                <a:hlinkClick r:id="rId6" tooltip="https://scholartree.ca"/>
              </a:rPr>
              <a:t>Scholartree.ca</a:t>
            </a:r>
            <a:r>
              <a:rPr lang="en-US" sz="2707">
                <a:solidFill>
                  <a:srgbClr val="FFFFFF">
                    <a:alpha val="89804"/>
                  </a:srgbClr>
                </a:solidFill>
                <a:latin typeface="IBM Plex Sans"/>
                <a:ea typeface="IBM Plex Sans"/>
                <a:cs typeface="IBM Plex Sans"/>
                <a:sym typeface="IBM Plex Sans"/>
              </a:rPr>
              <a:t> </a:t>
            </a:r>
          </a:p>
          <a:p>
            <a:pPr algn="l" marL="584447" indent="-292224" lvl="1">
              <a:lnSpc>
                <a:spcPts val="3651"/>
              </a:lnSpc>
              <a:buFont typeface="Arial"/>
              <a:buChar char="•"/>
            </a:pPr>
            <a:r>
              <a:rPr lang="en-US" sz="2707" u="sng">
                <a:solidFill>
                  <a:srgbClr val="FFFFFF">
                    <a:alpha val="89804"/>
                  </a:srgbClr>
                </a:solidFill>
                <a:latin typeface="IBM Plex Sans"/>
                <a:ea typeface="IBM Plex Sans"/>
                <a:cs typeface="IBM Plex Sans"/>
                <a:sym typeface="IBM Plex Sans"/>
                <a:hlinkClick r:id="rId7" tooltip="https://www.scholarshipscanada.com"/>
              </a:rPr>
              <a:t>S</a:t>
            </a:r>
            <a:r>
              <a:rPr lang="en-US" sz="2707" u="sng">
                <a:solidFill>
                  <a:srgbClr val="FFFFFF">
                    <a:alpha val="89804"/>
                  </a:srgbClr>
                </a:solidFill>
                <a:latin typeface="IBM Plex Sans"/>
                <a:ea typeface="IBM Plex Sans"/>
                <a:cs typeface="IBM Plex Sans"/>
                <a:sym typeface="IBM Plex Sans"/>
                <a:hlinkClick r:id="rId8" tooltip="https://www.scholarshipscanada.com"/>
              </a:rPr>
              <a:t>cholarshipscanada.com</a:t>
            </a:r>
          </a:p>
          <a:p>
            <a:pPr algn="l" marL="584447" indent="-292224" lvl="1">
              <a:lnSpc>
                <a:spcPts val="3653"/>
              </a:lnSpc>
              <a:buFont typeface="Arial"/>
              <a:buChar char="•"/>
            </a:pPr>
            <a:r>
              <a:rPr lang="en-US" sz="2707" u="sng">
                <a:solidFill>
                  <a:srgbClr val="FFFFFF">
                    <a:alpha val="89804"/>
                  </a:srgbClr>
                </a:solidFill>
                <a:latin typeface="IBM Plex Sans"/>
                <a:ea typeface="IBM Plex Sans"/>
                <a:cs typeface="IBM Plex Sans"/>
                <a:sym typeface="IBM Plex Sans"/>
                <a:hlinkClick r:id="rId9" tooltip="https://studentscholarships.org/canada"/>
              </a:rPr>
              <a:t>Studentscholarships.org</a:t>
            </a:r>
          </a:p>
        </p:txBody>
      </p:sp>
      <p:sp>
        <p:nvSpPr>
          <p:cNvPr name="TextBox 10" id="10"/>
          <p:cNvSpPr txBox="true"/>
          <p:nvPr/>
        </p:nvSpPr>
        <p:spPr>
          <a:xfrm rot="0">
            <a:off x="1438841" y="7046263"/>
            <a:ext cx="12914024" cy="1325434"/>
          </a:xfrm>
          <a:prstGeom prst="rect">
            <a:avLst/>
          </a:prstGeom>
        </p:spPr>
        <p:txBody>
          <a:bodyPr anchor="t" rtlCol="false" tIns="0" lIns="0" bIns="0" rIns="0">
            <a:spAutoFit/>
          </a:bodyPr>
          <a:lstStyle/>
          <a:p>
            <a:pPr algn="l">
              <a:lnSpc>
                <a:spcPts val="3653"/>
              </a:lnSpc>
            </a:pPr>
            <a:r>
              <a:rPr lang="en-US" sz="2707">
                <a:solidFill>
                  <a:srgbClr val="FFFFFF">
                    <a:alpha val="89804"/>
                  </a:srgbClr>
                </a:solidFill>
                <a:latin typeface="IBM Plex Sans"/>
                <a:ea typeface="IBM Plex Sans"/>
                <a:cs typeface="IBM Plex Sans"/>
                <a:sym typeface="IBM Plex Sans"/>
              </a:rPr>
              <a:t>Note: The bulk of the awards for NorKam and district are released by spring break.</a:t>
            </a:r>
          </a:p>
          <a:p>
            <a:pPr algn="l">
              <a:lnSpc>
                <a:spcPts val="3653"/>
              </a:lnSpc>
            </a:pPr>
            <a:r>
              <a:rPr lang="en-US" sz="2707">
                <a:solidFill>
                  <a:srgbClr val="FFFFFF">
                    <a:alpha val="89804"/>
                  </a:srgbClr>
                </a:solidFill>
                <a:latin typeface="IBM Plex Sans"/>
                <a:ea typeface="IBM Plex Sans"/>
                <a:cs typeface="IBM Plex Sans"/>
                <a:sym typeface="IBM Plex Sans"/>
              </a:rPr>
              <a:t>In the meantime, work on your data sheet for references, school/community</a:t>
            </a:r>
          </a:p>
          <a:p>
            <a:pPr algn="l">
              <a:lnSpc>
                <a:spcPts val="3653"/>
              </a:lnSpc>
            </a:pPr>
            <a:r>
              <a:rPr lang="en-US" sz="2707">
                <a:solidFill>
                  <a:srgbClr val="FFFFFF">
                    <a:alpha val="89804"/>
                  </a:srgbClr>
                </a:solidFill>
                <a:latin typeface="IBM Plex Sans"/>
                <a:ea typeface="IBM Plex Sans"/>
                <a:cs typeface="IBM Plex Sans"/>
                <a:sym typeface="IBM Plex Sans"/>
              </a:rPr>
              <a:t>involvements and/or volunteering.</a:t>
            </a:r>
          </a:p>
        </p:txBody>
      </p:sp>
      <p:sp>
        <p:nvSpPr>
          <p:cNvPr name="Freeform 11" id="11"/>
          <p:cNvSpPr/>
          <p:nvPr/>
        </p:nvSpPr>
        <p:spPr>
          <a:xfrm flipH="false" flipV="false" rot="0">
            <a:off x="14219515" y="2683974"/>
            <a:ext cx="3915732" cy="4058219"/>
          </a:xfrm>
          <a:custGeom>
            <a:avLst/>
            <a:gdLst/>
            <a:ahLst/>
            <a:cxnLst/>
            <a:rect r="r" b="b" t="t" l="l"/>
            <a:pathLst>
              <a:path h="4058219" w="3915732">
                <a:moveTo>
                  <a:pt x="0" y="0"/>
                </a:moveTo>
                <a:lnTo>
                  <a:pt x="3915732" y="0"/>
                </a:lnTo>
                <a:lnTo>
                  <a:pt x="3915732" y="4058219"/>
                </a:lnTo>
                <a:lnTo>
                  <a:pt x="0" y="4058219"/>
                </a:lnTo>
                <a:lnTo>
                  <a:pt x="0" y="0"/>
                </a:lnTo>
                <a:close/>
              </a:path>
            </a:pathLst>
          </a:custGeom>
          <a:blipFill>
            <a:blip r:embed="rId10"/>
            <a:stretch>
              <a:fillRect l="0" t="0" r="0" b="0"/>
            </a:stretch>
          </a:blipFill>
        </p:spPr>
      </p:sp>
      <p:sp>
        <p:nvSpPr>
          <p:cNvPr name="Freeform 12" id="12"/>
          <p:cNvSpPr/>
          <p:nvPr/>
        </p:nvSpPr>
        <p:spPr>
          <a:xfrm flipH="false" flipV="false" rot="0">
            <a:off x="12052680" y="5875599"/>
            <a:ext cx="5986151" cy="4122047"/>
          </a:xfrm>
          <a:custGeom>
            <a:avLst/>
            <a:gdLst/>
            <a:ahLst/>
            <a:cxnLst/>
            <a:rect r="r" b="b" t="t" l="l"/>
            <a:pathLst>
              <a:path h="4122047" w="5986151">
                <a:moveTo>
                  <a:pt x="0" y="0"/>
                </a:moveTo>
                <a:lnTo>
                  <a:pt x="5986152" y="0"/>
                </a:lnTo>
                <a:lnTo>
                  <a:pt x="5986152" y="4122047"/>
                </a:lnTo>
                <a:lnTo>
                  <a:pt x="0" y="4122047"/>
                </a:lnTo>
                <a:lnTo>
                  <a:pt x="0" y="0"/>
                </a:lnTo>
                <a:close/>
              </a:path>
            </a:pathLst>
          </a:custGeom>
          <a:blipFill>
            <a:blip r:embed="rId11"/>
            <a:stretch>
              <a:fillRect l="0" t="0" r="0" b="0"/>
            </a:stretch>
          </a:blipFill>
        </p:spPr>
      </p:sp>
      <p:sp>
        <p:nvSpPr>
          <p:cNvPr name="TextBox 13" id="13"/>
          <p:cNvSpPr txBox="true"/>
          <p:nvPr/>
        </p:nvSpPr>
        <p:spPr>
          <a:xfrm rot="0">
            <a:off x="1648391" y="6356151"/>
            <a:ext cx="14195224" cy="435976"/>
          </a:xfrm>
          <a:prstGeom prst="rect">
            <a:avLst/>
          </a:prstGeom>
        </p:spPr>
        <p:txBody>
          <a:bodyPr anchor="t" rtlCol="false" tIns="0" lIns="0" bIns="0" rIns="0">
            <a:spAutoFit/>
          </a:bodyPr>
          <a:lstStyle/>
          <a:p>
            <a:pPr algn="l">
              <a:lnSpc>
                <a:spcPts val="3540"/>
              </a:lnSpc>
            </a:pPr>
            <a:r>
              <a:rPr lang="en-US" sz="2623">
                <a:solidFill>
                  <a:srgbClr val="FFFFFF">
                    <a:alpha val="89804"/>
                  </a:srgbClr>
                </a:solidFill>
                <a:latin typeface="IBM Plex Sans"/>
                <a:ea typeface="IBM Plex Sans"/>
                <a:cs typeface="IBM Plex Sans"/>
                <a:sym typeface="IBM Plex Sans"/>
              </a:rPr>
              <a:t>Follow NORKAM website for updates.  </a:t>
            </a:r>
            <a:r>
              <a:rPr lang="en-US" sz="2623" u="sng">
                <a:solidFill>
                  <a:srgbClr val="CDA356">
                    <a:alpha val="89804"/>
                  </a:srgbClr>
                </a:solidFill>
                <a:latin typeface="IBM Plex Sans"/>
                <a:ea typeface="IBM Plex Sans"/>
                <a:cs typeface="IBM Plex Sans"/>
                <a:sym typeface="IBM Plex Sans"/>
                <a:hlinkClick r:id="rId12" tooltip="https://www.sd73.bc.ca/nkss/scholarships-bursaries"/>
              </a:rPr>
              <a:t>https://www.sd73.bc.ca/nkss/scholarships-bursaries</a:t>
            </a:r>
          </a:p>
        </p:txBody>
      </p:sp>
      <p:sp>
        <p:nvSpPr>
          <p:cNvPr name="Freeform 14" id="14"/>
          <p:cNvSpPr/>
          <p:nvPr/>
        </p:nvSpPr>
        <p:spPr>
          <a:xfrm flipH="false" flipV="false" rot="0">
            <a:off x="1028392" y="2792843"/>
            <a:ext cx="229694" cy="655919"/>
          </a:xfrm>
          <a:custGeom>
            <a:avLst/>
            <a:gdLst/>
            <a:ahLst/>
            <a:cxnLst/>
            <a:rect r="r" b="b" t="t" l="l"/>
            <a:pathLst>
              <a:path h="655919" w="229694">
                <a:moveTo>
                  <a:pt x="0" y="0"/>
                </a:moveTo>
                <a:lnTo>
                  <a:pt x="229694" y="0"/>
                </a:lnTo>
                <a:lnTo>
                  <a:pt x="229694" y="655919"/>
                </a:lnTo>
                <a:lnTo>
                  <a:pt x="0" y="655919"/>
                </a:lnTo>
                <a:lnTo>
                  <a:pt x="0" y="0"/>
                </a:lnTo>
                <a:close/>
              </a:path>
            </a:pathLst>
          </a:custGeom>
          <a:blipFill>
            <a:blip r:embed="rId13"/>
            <a:stretch>
              <a:fillRect l="0" t="0" r="0" b="0"/>
            </a:stretch>
          </a:blipFill>
        </p:spPr>
      </p:sp>
      <p:sp>
        <p:nvSpPr>
          <p:cNvPr name="Freeform 15" id="15"/>
          <p:cNvSpPr/>
          <p:nvPr/>
        </p:nvSpPr>
        <p:spPr>
          <a:xfrm flipH="false" flipV="false" rot="0">
            <a:off x="1028392" y="3420187"/>
            <a:ext cx="229694" cy="655919"/>
          </a:xfrm>
          <a:custGeom>
            <a:avLst/>
            <a:gdLst/>
            <a:ahLst/>
            <a:cxnLst/>
            <a:rect r="r" b="b" t="t" l="l"/>
            <a:pathLst>
              <a:path h="655919" w="229694">
                <a:moveTo>
                  <a:pt x="0" y="0"/>
                </a:moveTo>
                <a:lnTo>
                  <a:pt x="229694" y="0"/>
                </a:lnTo>
                <a:lnTo>
                  <a:pt x="229694" y="655920"/>
                </a:lnTo>
                <a:lnTo>
                  <a:pt x="0" y="655920"/>
                </a:lnTo>
                <a:lnTo>
                  <a:pt x="0" y="0"/>
                </a:lnTo>
                <a:close/>
              </a:path>
            </a:pathLst>
          </a:custGeom>
          <a:blipFill>
            <a:blip r:embed="rId13"/>
            <a:stretch>
              <a:fillRect l="0" t="0" r="0" b="0"/>
            </a:stretch>
          </a:blipFill>
        </p:spPr>
      </p:sp>
      <p:sp>
        <p:nvSpPr>
          <p:cNvPr name="Freeform 16" id="16"/>
          <p:cNvSpPr/>
          <p:nvPr/>
        </p:nvSpPr>
        <p:spPr>
          <a:xfrm flipH="false" flipV="false" rot="0">
            <a:off x="1028700" y="4076107"/>
            <a:ext cx="229694" cy="655919"/>
          </a:xfrm>
          <a:custGeom>
            <a:avLst/>
            <a:gdLst/>
            <a:ahLst/>
            <a:cxnLst/>
            <a:rect r="r" b="b" t="t" l="l"/>
            <a:pathLst>
              <a:path h="655919" w="229694">
                <a:moveTo>
                  <a:pt x="0" y="0"/>
                </a:moveTo>
                <a:lnTo>
                  <a:pt x="229694" y="0"/>
                </a:lnTo>
                <a:lnTo>
                  <a:pt x="229694" y="655919"/>
                </a:lnTo>
                <a:lnTo>
                  <a:pt x="0" y="655919"/>
                </a:lnTo>
                <a:lnTo>
                  <a:pt x="0" y="0"/>
                </a:lnTo>
                <a:close/>
              </a:path>
            </a:pathLst>
          </a:custGeom>
          <a:blipFill>
            <a:blip r:embed="rId13"/>
            <a:stretch>
              <a:fillRect l="0" t="0" r="0" b="0"/>
            </a:stretch>
          </a:blipFill>
        </p:spPr>
      </p:sp>
      <p:sp>
        <p:nvSpPr>
          <p:cNvPr name="Freeform 17" id="17"/>
          <p:cNvSpPr/>
          <p:nvPr/>
        </p:nvSpPr>
        <p:spPr>
          <a:xfrm flipH="false" flipV="false" rot="0">
            <a:off x="1028700" y="6086274"/>
            <a:ext cx="229694" cy="655919"/>
          </a:xfrm>
          <a:custGeom>
            <a:avLst/>
            <a:gdLst/>
            <a:ahLst/>
            <a:cxnLst/>
            <a:rect r="r" b="b" t="t" l="l"/>
            <a:pathLst>
              <a:path h="655919" w="229694">
                <a:moveTo>
                  <a:pt x="0" y="0"/>
                </a:moveTo>
                <a:lnTo>
                  <a:pt x="229694" y="0"/>
                </a:lnTo>
                <a:lnTo>
                  <a:pt x="229694" y="655919"/>
                </a:lnTo>
                <a:lnTo>
                  <a:pt x="0" y="655919"/>
                </a:lnTo>
                <a:lnTo>
                  <a:pt x="0" y="0"/>
                </a:lnTo>
                <a:close/>
              </a:path>
            </a:pathLst>
          </a:custGeom>
          <a:blipFill>
            <a:blip r:embed="rId13"/>
            <a:stretch>
              <a:fillRect l="0" t="0" r="0" b="0"/>
            </a:stretch>
          </a:blipFill>
        </p:spPr>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25000" t="0" r="-25000" b="0"/>
            </a:stretch>
          </a:blipFill>
        </p:spPr>
      </p:sp>
      <p:sp>
        <p:nvSpPr>
          <p:cNvPr name="Freeform 3" id="3"/>
          <p:cNvSpPr/>
          <p:nvPr/>
        </p:nvSpPr>
        <p:spPr>
          <a:xfrm flipH="false" flipV="false" rot="0">
            <a:off x="12815815" y="0"/>
            <a:ext cx="5472185" cy="9882049"/>
          </a:xfrm>
          <a:custGeom>
            <a:avLst/>
            <a:gdLst/>
            <a:ahLst/>
            <a:cxnLst/>
            <a:rect r="r" b="b" t="t" l="l"/>
            <a:pathLst>
              <a:path h="9882049" w="5472185">
                <a:moveTo>
                  <a:pt x="0" y="0"/>
                </a:moveTo>
                <a:lnTo>
                  <a:pt x="5472185" y="0"/>
                </a:lnTo>
                <a:lnTo>
                  <a:pt x="5472185" y="9882049"/>
                </a:lnTo>
                <a:lnTo>
                  <a:pt x="0" y="9882049"/>
                </a:lnTo>
                <a:lnTo>
                  <a:pt x="0" y="0"/>
                </a:lnTo>
                <a:close/>
              </a:path>
            </a:pathLst>
          </a:custGeom>
          <a:blipFill>
            <a:blip r:embed="rId3"/>
            <a:stretch>
              <a:fillRect l="0" t="0" r="0" b="0"/>
            </a:stretch>
          </a:blipFill>
        </p:spPr>
      </p:sp>
      <p:sp>
        <p:nvSpPr>
          <p:cNvPr name="Freeform 4" id="4"/>
          <p:cNvSpPr/>
          <p:nvPr/>
        </p:nvSpPr>
        <p:spPr>
          <a:xfrm flipH="false" flipV="false" rot="0">
            <a:off x="-335589" y="0"/>
            <a:ext cx="5977190" cy="11167521"/>
          </a:xfrm>
          <a:custGeom>
            <a:avLst/>
            <a:gdLst/>
            <a:ahLst/>
            <a:cxnLst/>
            <a:rect r="r" b="b" t="t" l="l"/>
            <a:pathLst>
              <a:path h="11167521" w="5977190">
                <a:moveTo>
                  <a:pt x="0" y="0"/>
                </a:moveTo>
                <a:lnTo>
                  <a:pt x="5977189" y="0"/>
                </a:lnTo>
                <a:lnTo>
                  <a:pt x="5977189" y="11167521"/>
                </a:lnTo>
                <a:lnTo>
                  <a:pt x="0" y="11167521"/>
                </a:lnTo>
                <a:lnTo>
                  <a:pt x="0" y="0"/>
                </a:lnTo>
                <a:close/>
              </a:path>
            </a:pathLst>
          </a:custGeom>
          <a:blipFill>
            <a:blip r:embed="rId3"/>
            <a:stretch>
              <a:fillRect l="-1730" t="0" r="-1730" b="0"/>
            </a:stretch>
          </a:blipFill>
        </p:spPr>
      </p:sp>
      <p:sp>
        <p:nvSpPr>
          <p:cNvPr name="Freeform 5" id="5"/>
          <p:cNvSpPr/>
          <p:nvPr/>
        </p:nvSpPr>
        <p:spPr>
          <a:xfrm flipH="false" flipV="false" rot="0">
            <a:off x="6269477" y="-950053"/>
            <a:ext cx="5749045" cy="9819798"/>
          </a:xfrm>
          <a:custGeom>
            <a:avLst/>
            <a:gdLst/>
            <a:ahLst/>
            <a:cxnLst/>
            <a:rect r="r" b="b" t="t" l="l"/>
            <a:pathLst>
              <a:path h="9819798" w="5749045">
                <a:moveTo>
                  <a:pt x="0" y="0"/>
                </a:moveTo>
                <a:lnTo>
                  <a:pt x="5749046" y="0"/>
                </a:lnTo>
                <a:lnTo>
                  <a:pt x="5749046" y="9819798"/>
                </a:lnTo>
                <a:lnTo>
                  <a:pt x="0" y="9819798"/>
                </a:lnTo>
                <a:lnTo>
                  <a:pt x="0" y="0"/>
                </a:lnTo>
                <a:close/>
              </a:path>
            </a:pathLst>
          </a:custGeom>
          <a:blipFill>
            <a:blip r:embed="rId4"/>
            <a:stretch>
              <a:fillRect l="0" t="0" r="0" b="0"/>
            </a:stretch>
          </a:blipFill>
        </p:spPr>
      </p:sp>
      <p:sp>
        <p:nvSpPr>
          <p:cNvPr name="TextBox 6" id="6"/>
          <p:cNvSpPr txBox="true"/>
          <p:nvPr/>
        </p:nvSpPr>
        <p:spPr>
          <a:xfrm rot="0">
            <a:off x="3018071" y="4547024"/>
            <a:ext cx="12251857" cy="1373926"/>
          </a:xfrm>
          <a:prstGeom prst="rect">
            <a:avLst/>
          </a:prstGeom>
        </p:spPr>
        <p:txBody>
          <a:bodyPr anchor="t" rtlCol="false" tIns="0" lIns="0" bIns="0" rIns="0">
            <a:spAutoFit/>
          </a:bodyPr>
          <a:lstStyle/>
          <a:p>
            <a:pPr algn="ctr" marL="0" indent="0" lvl="0">
              <a:lnSpc>
                <a:spcPts val="10216"/>
              </a:lnSpc>
              <a:spcBef>
                <a:spcPct val="0"/>
              </a:spcBef>
            </a:pPr>
            <a:r>
              <a:rPr lang="en-US" b="true" sz="10216">
                <a:solidFill>
                  <a:srgbClr val="FFFFFF"/>
                </a:solidFill>
                <a:latin typeface="Quattrocento Bold"/>
                <a:ea typeface="Quattrocento Bold"/>
                <a:cs typeface="Quattrocento Bold"/>
                <a:sym typeface="Quattrocento Bold"/>
              </a:rPr>
              <a:t>CONGRADULATION</a:t>
            </a:r>
          </a:p>
        </p:txBody>
      </p:sp>
      <p:sp>
        <p:nvSpPr>
          <p:cNvPr name="Freeform 7" id="7"/>
          <p:cNvSpPr/>
          <p:nvPr/>
        </p:nvSpPr>
        <p:spPr>
          <a:xfrm flipH="false" flipV="false" rot="0">
            <a:off x="11486468" y="5783327"/>
            <a:ext cx="7668906" cy="6949946"/>
          </a:xfrm>
          <a:custGeom>
            <a:avLst/>
            <a:gdLst/>
            <a:ahLst/>
            <a:cxnLst/>
            <a:rect r="r" b="b" t="t" l="l"/>
            <a:pathLst>
              <a:path h="6949946" w="7668906">
                <a:moveTo>
                  <a:pt x="0" y="0"/>
                </a:moveTo>
                <a:lnTo>
                  <a:pt x="7668905" y="0"/>
                </a:lnTo>
                <a:lnTo>
                  <a:pt x="7668905" y="6949946"/>
                </a:lnTo>
                <a:lnTo>
                  <a:pt x="0" y="6949946"/>
                </a:lnTo>
                <a:lnTo>
                  <a:pt x="0" y="0"/>
                </a:lnTo>
                <a:close/>
              </a:path>
            </a:pathLst>
          </a:custGeom>
          <a:blipFill>
            <a:blip r:embed="rId5"/>
            <a:stretch>
              <a:fillRect l="0" t="0" r="0" b="0"/>
            </a:stretch>
          </a:blipFill>
        </p:spPr>
      </p:sp>
      <p:sp>
        <p:nvSpPr>
          <p:cNvPr name="Freeform 8" id="8"/>
          <p:cNvSpPr/>
          <p:nvPr/>
        </p:nvSpPr>
        <p:spPr>
          <a:xfrm flipH="true" flipV="false" rot="0">
            <a:off x="779740" y="1955711"/>
            <a:ext cx="5489738" cy="3641526"/>
          </a:xfrm>
          <a:custGeom>
            <a:avLst/>
            <a:gdLst/>
            <a:ahLst/>
            <a:cxnLst/>
            <a:rect r="r" b="b" t="t" l="l"/>
            <a:pathLst>
              <a:path h="3641526" w="5489738">
                <a:moveTo>
                  <a:pt x="5489737" y="0"/>
                </a:moveTo>
                <a:lnTo>
                  <a:pt x="0" y="0"/>
                </a:lnTo>
                <a:lnTo>
                  <a:pt x="0" y="3641527"/>
                </a:lnTo>
                <a:lnTo>
                  <a:pt x="5489737" y="3641527"/>
                </a:lnTo>
                <a:lnTo>
                  <a:pt x="5489737" y="0"/>
                </a:lnTo>
                <a:close/>
              </a:path>
            </a:pathLst>
          </a:custGeom>
          <a:blipFill>
            <a:blip r:embed="rId6"/>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DAHYGXkS10A</dc:identifier>
  <dcterms:modified xsi:type="dcterms:W3CDTF">2011-08-01T06:04:30Z</dcterms:modified>
  <cp:revision>1</cp:revision>
  <dc:title>Graduation Guide - Grade 12 </dc:title>
</cp:coreProperties>
</file>